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530" r:id="rId5"/>
    <p:sldId id="531" r:id="rId6"/>
    <p:sldId id="533" r:id="rId7"/>
    <p:sldId id="573" r:id="rId8"/>
    <p:sldId id="575" r:id="rId9"/>
    <p:sldId id="548" r:id="rId10"/>
    <p:sldId id="553" r:id="rId11"/>
    <p:sldId id="555" r:id="rId12"/>
    <p:sldId id="556" r:id="rId13"/>
    <p:sldId id="554" r:id="rId14"/>
    <p:sldId id="557" r:id="rId15"/>
    <p:sldId id="567" r:id="rId16"/>
    <p:sldId id="569" r:id="rId17"/>
    <p:sldId id="570" r:id="rId18"/>
    <p:sldId id="571" r:id="rId19"/>
    <p:sldId id="572" r:id="rId20"/>
    <p:sldId id="576" r:id="rId21"/>
    <p:sldId id="574" r:id="rId22"/>
    <p:sldId id="559" r:id="rId23"/>
    <p:sldId id="560" r:id="rId24"/>
    <p:sldId id="534" r:id="rId25"/>
    <p:sldId id="581" r:id="rId26"/>
    <p:sldId id="582" r:id="rId27"/>
    <p:sldId id="583" r:id="rId28"/>
    <p:sldId id="564" r:id="rId29"/>
    <p:sldId id="543" r:id="rId30"/>
    <p:sldId id="577" r:id="rId31"/>
    <p:sldId id="578" r:id="rId32"/>
    <p:sldId id="586" r:id="rId33"/>
    <p:sldId id="563" r:id="rId34"/>
    <p:sldId id="547" r:id="rId35"/>
    <p:sldId id="561" r:id="rId36"/>
    <p:sldId id="58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6029B4D5-C41C-E2C9-7D57-A224DED5AADF}" name="Prazuch, Karolina (HC/SC)" initials="PK(" userId="S::karolina.prazuch@hc-sc.gc.ca::15b5dcd8-05d0-426b-9309-1f4bc59ffe4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857"/>
    <a:srgbClr val="9EC9DA"/>
    <a:srgbClr val="7BAAC7"/>
    <a:srgbClr val="5F99BB"/>
    <a:srgbClr val="7DACC9"/>
    <a:srgbClr val="5E98BB"/>
    <a:srgbClr val="A7CBE1"/>
    <a:srgbClr val="95C5DF"/>
    <a:srgbClr val="5F99BC"/>
    <a:srgbClr val="6D95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7A76C5-011A-4676-8C48-794C47965CCE}" v="638" dt="2023-10-10T15:02:13.042"/>
    <p1510:client id="{B5C09663-E1A6-4224-88DF-16B18745F172}" v="8664" dt="2023-10-10T15:00:34.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589" autoAdjust="0"/>
  </p:normalViewPr>
  <p:slideViewPr>
    <p:cSldViewPr snapToGrid="0">
      <p:cViewPr varScale="1">
        <p:scale>
          <a:sx n="78" d="100"/>
          <a:sy n="78" d="100"/>
        </p:scale>
        <p:origin x="21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zuch, Karolina (HC/SC)" userId="15b5dcd8-05d0-426b-9309-1f4bc59ffe48" providerId="ADAL" clId="{60654FB3-5232-4F32-BE28-3B9539213D2D}"/>
    <pc:docChg chg="delSld modSld">
      <pc:chgData name="Prazuch, Karolina (HC/SC)" userId="15b5dcd8-05d0-426b-9309-1f4bc59ffe48" providerId="ADAL" clId="{60654FB3-5232-4F32-BE28-3B9539213D2D}" dt="2023-10-10T15:03:49.261" v="2" actId="47"/>
      <pc:docMkLst>
        <pc:docMk/>
      </pc:docMkLst>
      <pc:sldChg chg="modNotesTx">
        <pc:chgData name="Prazuch, Karolina (HC/SC)" userId="15b5dcd8-05d0-426b-9309-1f4bc59ffe48" providerId="ADAL" clId="{60654FB3-5232-4F32-BE28-3B9539213D2D}" dt="2023-10-10T15:03:02.767" v="0" actId="20577"/>
        <pc:sldMkLst>
          <pc:docMk/>
          <pc:sldMk cId="1723491119" sldId="530"/>
        </pc:sldMkLst>
      </pc:sldChg>
      <pc:sldChg chg="mod modShow">
        <pc:chgData name="Prazuch, Karolina (HC/SC)" userId="15b5dcd8-05d0-426b-9309-1f4bc59ffe48" providerId="ADAL" clId="{60654FB3-5232-4F32-BE28-3B9539213D2D}" dt="2023-10-10T15:03:30.570" v="1" actId="729"/>
        <pc:sldMkLst>
          <pc:docMk/>
          <pc:sldMk cId="3127631011" sldId="547"/>
        </pc:sldMkLst>
      </pc:sldChg>
      <pc:sldChg chg="mod modShow">
        <pc:chgData name="Prazuch, Karolina (HC/SC)" userId="15b5dcd8-05d0-426b-9309-1f4bc59ffe48" providerId="ADAL" clId="{60654FB3-5232-4F32-BE28-3B9539213D2D}" dt="2023-10-10T15:03:30.570" v="1" actId="729"/>
        <pc:sldMkLst>
          <pc:docMk/>
          <pc:sldMk cId="334708534" sldId="561"/>
        </pc:sldMkLst>
      </pc:sldChg>
      <pc:sldChg chg="mod modShow">
        <pc:chgData name="Prazuch, Karolina (HC/SC)" userId="15b5dcd8-05d0-426b-9309-1f4bc59ffe48" providerId="ADAL" clId="{60654FB3-5232-4F32-BE28-3B9539213D2D}" dt="2023-10-10T15:03:30.570" v="1" actId="729"/>
        <pc:sldMkLst>
          <pc:docMk/>
          <pc:sldMk cId="4194442604" sldId="563"/>
        </pc:sldMkLst>
      </pc:sldChg>
      <pc:sldChg chg="mod modShow">
        <pc:chgData name="Prazuch, Karolina (HC/SC)" userId="15b5dcd8-05d0-426b-9309-1f4bc59ffe48" providerId="ADAL" clId="{60654FB3-5232-4F32-BE28-3B9539213D2D}" dt="2023-10-10T15:03:30.570" v="1" actId="729"/>
        <pc:sldMkLst>
          <pc:docMk/>
          <pc:sldMk cId="1020875713" sldId="578"/>
        </pc:sldMkLst>
      </pc:sldChg>
      <pc:sldChg chg="mod modShow">
        <pc:chgData name="Prazuch, Karolina (HC/SC)" userId="15b5dcd8-05d0-426b-9309-1f4bc59ffe48" providerId="ADAL" clId="{60654FB3-5232-4F32-BE28-3B9539213D2D}" dt="2023-10-10T15:03:30.570" v="1" actId="729"/>
        <pc:sldMkLst>
          <pc:docMk/>
          <pc:sldMk cId="3104154281" sldId="585"/>
        </pc:sldMkLst>
      </pc:sldChg>
      <pc:sldChg chg="mod modShow">
        <pc:chgData name="Prazuch, Karolina (HC/SC)" userId="15b5dcd8-05d0-426b-9309-1f4bc59ffe48" providerId="ADAL" clId="{60654FB3-5232-4F32-BE28-3B9539213D2D}" dt="2023-10-10T15:03:30.570" v="1" actId="729"/>
        <pc:sldMkLst>
          <pc:docMk/>
          <pc:sldMk cId="1986622420" sldId="586"/>
        </pc:sldMkLst>
      </pc:sldChg>
      <pc:sldChg chg="del">
        <pc:chgData name="Prazuch, Karolina (HC/SC)" userId="15b5dcd8-05d0-426b-9309-1f4bc59ffe48" providerId="ADAL" clId="{60654FB3-5232-4F32-BE28-3B9539213D2D}" dt="2023-10-10T15:03:49.261" v="2" actId="47"/>
        <pc:sldMkLst>
          <pc:docMk/>
          <pc:sldMk cId="1502048108" sldId="588"/>
        </pc:sldMkLst>
      </pc:sldChg>
      <pc:sldChg chg="del">
        <pc:chgData name="Prazuch, Karolina (HC/SC)" userId="15b5dcd8-05d0-426b-9309-1f4bc59ffe48" providerId="ADAL" clId="{60654FB3-5232-4F32-BE28-3B9539213D2D}" dt="2023-10-10T15:03:49.261" v="2" actId="47"/>
        <pc:sldMkLst>
          <pc:docMk/>
          <pc:sldMk cId="3636669053" sldId="5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upport.microsoft.com/en-gb/copilot-wor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owerbi.microsoft.com/en-us/blog/introducing-microsoft-fabric-and-copilot-in-microsoft-power-bi/"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upport.microsoft.com/en-us/office/get-started-with-microsoft-365-chat-in-microsoft-teams-60c37fde-6e13-4412-8101-40bbbc711ec9"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microsoft.com/en-us/microsoft-365/blog/2023/03/16/introducing-microsoft-365-copilot-a-whole-new-way-to-work/" TargetMode="External"/><Relationship Id="rId4" Type="http://schemas.openxmlformats.org/officeDocument/2006/relationships/hyperlink" Target="https://support.microsoft.com/en-us/topic/overview-of-microsoft-365-chat-preview-5b00a52d-7296-48ee-b938-b95b7209f737"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penai.com/gpt-4"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zure.microsoft.com/en-us/blog/introducing-gpt4-in-azure-openai-servi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blogs.microsoft.com/blog/2023/09/21/announcing-microsoft-copilot-your-everyday-ai-companion/#:~:text=Microsoft%20365%20Copilot%20will%20be%20generally%20available%20for,that%20will%20completely%20transform%20the%20way%20you%20work."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heverge.com/2023/3/16/23642833/microsoft-365-ai-copilot-word-outlook-team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zdnet.com/article/what-is-microsoft-copilot-heres-everything-you-need-to-know/"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E5g20qmeKp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logs.microsoft.com/blog/2023/03/16/introducing-microsoft-365-copilot-your-copilot-for-work/"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upport.microsoft.com/en-us/copilo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blogs.microsoft.com/blog/2023/09/21/announcing-microsoft-copilot-your-everyday-ai-compan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3C058E0-0852-DB43-83D6-BD76659FF1D8}" type="slidenum">
              <a:rPr lang="en-US" smtClean="0"/>
              <a:t>1</a:t>
            </a:fld>
            <a:endParaRPr lang="en-US"/>
          </a:p>
        </p:txBody>
      </p:sp>
    </p:spTree>
    <p:extLst>
      <p:ext uri="{BB962C8B-B14F-4D97-AF65-F5344CB8AC3E}">
        <p14:creationId xmlns:p14="http://schemas.microsoft.com/office/powerpoint/2010/main" val="1884854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In Word, one of the main functionalities of Copilot is the ability to generate documents from scratch, with the option to include up to 3 files as reference material. This allows you to easily create drafts or outlines within minutes. Based on the context of the document, Copilot can also generate additional content or provide a summary. It can also provide answers to questions based on the content or search the web to find additional details to enhance your document. Similarly to Bing Chat, to ensure the credibility of information Copilot provides you, the chat interface provides links to references so users may more easily fact check.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hlinkClick r:id="rId3"/>
            </a:endParaRPr>
          </a:p>
          <a:p>
            <a:r>
              <a:rPr lang="en-CA">
                <a:hlinkClick r:id="rId3"/>
              </a:rPr>
              <a:t>Microsoft 365 Copilot in Word</a:t>
            </a:r>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12</a:t>
            </a:fld>
            <a:endParaRPr lang="en-US"/>
          </a:p>
        </p:txBody>
      </p:sp>
    </p:spTree>
    <p:extLst>
      <p:ext uri="{BB962C8B-B14F-4D97-AF65-F5344CB8AC3E}">
        <p14:creationId xmlns:p14="http://schemas.microsoft.com/office/powerpoint/2010/main" val="3178713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a:t>Next, on Teams, Copilot can summarize chat messages or query answers based on chat history.</a:t>
            </a:r>
          </a:p>
          <a:p>
            <a:endParaRPr lang="en-CA" sz="1200"/>
          </a:p>
          <a:p>
            <a:r>
              <a:rPr lang="en-CA" sz="1200"/>
              <a:t>In meetings, Copilot can:</a:t>
            </a:r>
          </a:p>
          <a:p>
            <a:pPr marL="285750" indent="-285750">
              <a:buFont typeface="Arial" panose="020B0604020202020204" pitchFamily="34" charset="0"/>
              <a:buChar char="•"/>
            </a:pPr>
            <a:r>
              <a:rPr lang="en-CA" sz="1200"/>
              <a:t>Query answers at any time during or after a recorded or transcribed meeting</a:t>
            </a:r>
          </a:p>
          <a:p>
            <a:pPr marL="285750" indent="-285750">
              <a:buFont typeface="Arial" panose="020B0604020202020204" pitchFamily="34" charset="0"/>
              <a:buChar char="•"/>
            </a:pPr>
            <a:r>
              <a:rPr lang="en-CA" sz="1200"/>
              <a:t>Generate meeting notes and action items</a:t>
            </a:r>
          </a:p>
          <a:p>
            <a:pPr marL="285750" indent="-285750">
              <a:buFont typeface="Arial" panose="020B0604020202020204" pitchFamily="34" charset="0"/>
              <a:buChar char="•"/>
            </a:pPr>
            <a:r>
              <a:rPr lang="en-CA" sz="1200"/>
              <a:t>Give answers to various questions, such as listing the main ideas discussed</a:t>
            </a:r>
          </a:p>
          <a:p>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13</a:t>
            </a:fld>
            <a:endParaRPr lang="en-US"/>
          </a:p>
        </p:txBody>
      </p:sp>
    </p:spTree>
    <p:extLst>
      <p:ext uri="{BB962C8B-B14F-4D97-AF65-F5344CB8AC3E}">
        <p14:creationId xmlns:p14="http://schemas.microsoft.com/office/powerpoint/2010/main" val="3809014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Outlook, Copilot can:</a:t>
            </a:r>
            <a:endParaRPr lang="en-CA" sz="1800"/>
          </a:p>
          <a:p>
            <a:pPr marL="285750" indent="-285750">
              <a:buFont typeface="Arial" panose="020B0604020202020204" pitchFamily="34" charset="0"/>
              <a:buChar char="•"/>
            </a:pPr>
            <a:r>
              <a:rPr lang="en-CA" sz="1800"/>
              <a:t>Summarize email threads, pulling out key points from multiple messages</a:t>
            </a:r>
          </a:p>
          <a:p>
            <a:pPr marL="285750" indent="-285750">
              <a:buFont typeface="Arial" panose="020B0604020202020204" pitchFamily="34" charset="0"/>
              <a:buChar char="•"/>
            </a:pPr>
            <a:r>
              <a:rPr lang="en-CA" sz="1800"/>
              <a:t>See what decisions have been made and what actions have been suggested</a:t>
            </a:r>
          </a:p>
          <a:p>
            <a:endParaRPr lang="en-CA" sz="1800"/>
          </a:p>
          <a:p>
            <a:r>
              <a:rPr lang="en-CA" sz="1800"/>
              <a:t>When creating a draft email, it can:</a:t>
            </a:r>
          </a:p>
          <a:p>
            <a:pPr marL="285750" indent="-285750">
              <a:buFont typeface="Arial" panose="020B0604020202020204" pitchFamily="34" charset="0"/>
              <a:buChar char="•"/>
            </a:pPr>
            <a:r>
              <a:rPr lang="en-CA" sz="1800"/>
              <a:t>Take a user prompt and generate a full-length email</a:t>
            </a:r>
          </a:p>
          <a:p>
            <a:pPr marL="742950" lvl="1" indent="-285750">
              <a:buFont typeface="Arial" panose="020B0604020202020204" pitchFamily="34" charset="0"/>
              <a:buChar char="•"/>
            </a:pPr>
            <a:r>
              <a:rPr lang="en-CA" sz="1800"/>
              <a:t>With the user being able to change the prompt or tone/length settings</a:t>
            </a:r>
          </a:p>
          <a:p>
            <a:pPr marL="285750" indent="-285750">
              <a:buFont typeface="Arial" panose="020B0604020202020204" pitchFamily="34" charset="0"/>
              <a:buChar char="•"/>
            </a:pPr>
            <a:r>
              <a:rPr lang="en-CA" sz="1800"/>
              <a:t>Reply to a message using the context of that thread</a:t>
            </a:r>
          </a:p>
          <a:p>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14</a:t>
            </a:fld>
            <a:endParaRPr lang="en-US"/>
          </a:p>
        </p:txBody>
      </p:sp>
    </p:spTree>
    <p:extLst>
      <p:ext uri="{BB962C8B-B14F-4D97-AF65-F5344CB8AC3E}">
        <p14:creationId xmlns:p14="http://schemas.microsoft.com/office/powerpoint/2010/main" val="1514577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a:t>In PowerPoint, Copilot can:</a:t>
            </a:r>
          </a:p>
          <a:p>
            <a:pPr marL="285750" indent="-285750">
              <a:buFont typeface="Arial" panose="020B0604020202020204" pitchFamily="34" charset="0"/>
              <a:buChar char="•"/>
            </a:pPr>
            <a:r>
              <a:rPr lang="en-CA" sz="1200"/>
              <a:t>Create a draft presentation</a:t>
            </a:r>
          </a:p>
          <a:p>
            <a:pPr marL="285750" indent="-285750">
              <a:buFont typeface="Arial" panose="020B0604020202020204" pitchFamily="34" charset="0"/>
              <a:buChar char="•"/>
            </a:pPr>
            <a:r>
              <a:rPr lang="en-CA" sz="1200"/>
              <a:t>Summarize key points of a presentation</a:t>
            </a:r>
          </a:p>
          <a:p>
            <a:pPr marL="285750" indent="-285750">
              <a:buFont typeface="Arial" panose="020B0604020202020204" pitchFamily="34" charset="0"/>
              <a:buChar char="•"/>
            </a:pPr>
            <a:r>
              <a:rPr lang="en-CA" sz="1200"/>
              <a:t>Restructure slides</a:t>
            </a:r>
          </a:p>
          <a:p>
            <a:pPr marL="285750" indent="-285750">
              <a:buFont typeface="Arial" panose="020B0604020202020204" pitchFamily="34" charset="0"/>
              <a:buChar char="•"/>
            </a:pPr>
            <a:r>
              <a:rPr lang="en-CA" sz="1200"/>
              <a:t>(This is a really cool feature, it can) Generate slides and images (using the DALL-E 3 model)</a:t>
            </a:r>
          </a:p>
          <a:p>
            <a:pPr marL="285750" indent="-285750">
              <a:buFont typeface="Arial" panose="020B0604020202020204" pitchFamily="34" charset="0"/>
              <a:buChar char="•"/>
            </a:pPr>
            <a:r>
              <a:rPr lang="en-CA" sz="1200"/>
              <a:t>Ask and answer different questions in relation to presentation contents</a:t>
            </a:r>
          </a:p>
          <a:p>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15</a:t>
            </a:fld>
            <a:endParaRPr lang="en-US"/>
          </a:p>
        </p:txBody>
      </p:sp>
    </p:spTree>
    <p:extLst>
      <p:ext uri="{BB962C8B-B14F-4D97-AF65-F5344CB8AC3E}">
        <p14:creationId xmlns:p14="http://schemas.microsoft.com/office/powerpoint/2010/main" val="1758495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Copilot also has a lot of uses within Excel. It allows you to easily:</a:t>
            </a:r>
          </a:p>
          <a:p>
            <a:pPr marL="285750" indent="-285750">
              <a:buFont typeface="Arial" panose="020B0604020202020204" pitchFamily="34" charset="0"/>
              <a:buChar char="•"/>
            </a:pPr>
            <a:r>
              <a:rPr lang="en-CA"/>
              <a:t>Explore and analyze data</a:t>
            </a:r>
          </a:p>
          <a:p>
            <a:pPr marL="285750" indent="-285750">
              <a:buFont typeface="Arial" panose="020B0604020202020204" pitchFamily="34" charset="0"/>
              <a:buChar char="•"/>
            </a:pPr>
            <a:r>
              <a:rPr lang="en-CA"/>
              <a:t>Identify and visualize trends</a:t>
            </a:r>
          </a:p>
          <a:p>
            <a:pPr marL="285750" indent="-285750">
              <a:buFont typeface="Arial" panose="020B0604020202020204" pitchFamily="34" charset="0"/>
              <a:buChar char="•"/>
            </a:pPr>
            <a:r>
              <a:rPr lang="en-CA"/>
              <a:t>Offer recommendations to drive different outcomes based on the data</a:t>
            </a:r>
          </a:p>
          <a:p>
            <a:pPr marL="285750" indent="-285750">
              <a:buFont typeface="Arial" panose="020B0604020202020204" pitchFamily="34" charset="0"/>
              <a:buChar char="•"/>
            </a:pPr>
            <a:r>
              <a:rPr lang="en-CA"/>
              <a:t>Generate formulas</a:t>
            </a:r>
          </a:p>
          <a:p>
            <a:pPr marL="285750" indent="-285750">
              <a:buFont typeface="Arial" panose="020B0604020202020204" pitchFamily="34" charset="0"/>
              <a:buChar char="•"/>
            </a:pPr>
            <a:r>
              <a:rPr lang="en-CA"/>
              <a:t>Format data</a:t>
            </a:r>
          </a:p>
          <a:p>
            <a:pPr marL="285750" indent="-285750">
              <a:buFont typeface="Arial" panose="020B0604020202020204" pitchFamily="34" charset="0"/>
              <a:buChar char="•"/>
            </a:pPr>
            <a:r>
              <a:rPr lang="en-CA"/>
              <a:t>Create graphs</a:t>
            </a:r>
          </a:p>
          <a:p>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16</a:t>
            </a:fld>
            <a:endParaRPr lang="en-US"/>
          </a:p>
        </p:txBody>
      </p:sp>
    </p:spTree>
    <p:extLst>
      <p:ext uri="{BB962C8B-B14F-4D97-AF65-F5344CB8AC3E}">
        <p14:creationId xmlns:p14="http://schemas.microsoft.com/office/powerpoint/2010/main" val="321137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Similarly to Excel, Copilot also has a lot of functionality in Power BI. It can:</a:t>
            </a:r>
          </a:p>
          <a:p>
            <a:pPr marL="285750" indent="-285750">
              <a:buFont typeface="Arial" panose="020B0604020202020204" pitchFamily="34" charset="0"/>
              <a:buChar char="•"/>
            </a:pPr>
            <a:r>
              <a:rPr lang="en-CA"/>
              <a:t>Create visuals and insights through a prompt</a:t>
            </a:r>
          </a:p>
          <a:p>
            <a:pPr marL="285750" indent="-285750">
              <a:buFont typeface="Arial" panose="020B0604020202020204" pitchFamily="34" charset="0"/>
              <a:buChar char="•"/>
            </a:pPr>
            <a:r>
              <a:rPr lang="en-CA"/>
              <a:t>Generate and edit DAX queries</a:t>
            </a:r>
          </a:p>
          <a:p>
            <a:pPr marL="285750" indent="-285750">
              <a:buFont typeface="Arial" panose="020B0604020202020204" pitchFamily="34" charset="0"/>
              <a:buChar char="•"/>
            </a:pPr>
            <a:r>
              <a:rPr lang="en-CA"/>
              <a:t>Create narrative summaries</a:t>
            </a:r>
          </a:p>
          <a:p>
            <a:pPr marL="285750" indent="-285750">
              <a:buFont typeface="Arial" panose="020B0604020202020204" pitchFamily="34" charset="0"/>
              <a:buChar char="•"/>
            </a:pPr>
            <a:r>
              <a:rPr lang="en-CA"/>
              <a:t>Ask questions about data</a:t>
            </a:r>
          </a:p>
          <a:p>
            <a:pPr marL="285750" indent="-285750">
              <a:buFont typeface="Arial" panose="020B0604020202020204" pitchFamily="34" charset="0"/>
              <a:buChar char="•"/>
            </a:pPr>
            <a:r>
              <a:rPr lang="en-CA"/>
              <a:t>Tailor the tone, scope and style of narratives</a:t>
            </a:r>
          </a:p>
          <a:p>
            <a:pPr marL="285750" indent="-285750">
              <a:buFont typeface="Arial" panose="020B0604020202020204" pitchFamily="34" charset="0"/>
              <a:buChar char="•"/>
            </a:pPr>
            <a:r>
              <a:rPr lang="en-CA"/>
              <a:t>Generate text summaries</a:t>
            </a:r>
          </a:p>
          <a:p>
            <a:endParaRPr lang="en-CA">
              <a:hlinkClick r:id="rId3"/>
            </a:endParaRPr>
          </a:p>
          <a:p>
            <a:r>
              <a:rPr lang="en-CA">
                <a:hlinkClick r:id="rId3"/>
              </a:rPr>
              <a:t>Introducing Microsoft Fabric and Copilot in Microsoft Power BI | Microsoft Power BI Blog | Microsoft Power BI</a:t>
            </a:r>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17</a:t>
            </a:fld>
            <a:endParaRPr lang="en-US"/>
          </a:p>
        </p:txBody>
      </p:sp>
    </p:spTree>
    <p:extLst>
      <p:ext uri="{BB962C8B-B14F-4D97-AF65-F5344CB8AC3E}">
        <p14:creationId xmlns:p14="http://schemas.microsoft.com/office/powerpoint/2010/main" val="3128341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a:solidFill>
                  <a:srgbClr val="1E1E1E"/>
                </a:solidFill>
                <a:effectLst/>
                <a:latin typeface="Segoe UI Light" panose="020B0502040204020203" pitchFamily="34" charset="0"/>
              </a:rPr>
              <a:t>Microsoft 365 Chat, otherwise known as Business Chat is a new feature that has been introduced alongside Copilot. So how does this differ from the other forms of Copilot that we’ve seen so far? </a:t>
            </a:r>
            <a:r>
              <a:rPr lang="en-CA" b="0" i="0">
                <a:solidFill>
                  <a:srgbClr val="1E1E1E"/>
                </a:solidFill>
                <a:effectLst/>
                <a:latin typeface="Segoe UI" panose="020B0502040204020203" pitchFamily="34" charset="0"/>
              </a:rPr>
              <a:t>Copilot in Microsoft 365 Apps (such as Word or PowerPoint) is specifically orchestrated to help you within that app. On the other hand, Microsoft 365 Chat works across multiple apps and content. Its ability to work using multiple sources at once allows you to tackle broader projects and activities. </a:t>
            </a:r>
          </a:p>
          <a:p>
            <a:pPr algn="l"/>
            <a:endParaRPr lang="en-CA">
              <a:hlinkClick r:id="rId3"/>
            </a:endParaRPr>
          </a:p>
          <a:p>
            <a:r>
              <a:rPr lang="en-CA" sz="1200"/>
              <a:t>Currently, it’s available in:</a:t>
            </a:r>
          </a:p>
          <a:p>
            <a:pPr marL="285750" indent="-285750">
              <a:buFont typeface="Arial" panose="020B0604020202020204" pitchFamily="34" charset="0"/>
              <a:buChar char="•"/>
            </a:pPr>
            <a:r>
              <a:rPr lang="en-CA" sz="1200"/>
              <a:t>Copilot app for Teams</a:t>
            </a:r>
          </a:p>
          <a:p>
            <a:pPr marL="285750" indent="-285750">
              <a:buFont typeface="Arial" panose="020B0604020202020204" pitchFamily="34" charset="0"/>
              <a:buChar char="•"/>
            </a:pPr>
            <a:r>
              <a:rPr lang="en-CA" sz="1200"/>
              <a:t>Microsoft Bing</a:t>
            </a:r>
          </a:p>
          <a:p>
            <a:pPr marL="285750" indent="-285750">
              <a:buFont typeface="Arial" panose="020B0604020202020204" pitchFamily="34" charset="0"/>
              <a:buChar char="•"/>
            </a:pPr>
            <a:r>
              <a:rPr lang="en-CA" sz="1200"/>
              <a:t>Microsoft365.com</a:t>
            </a:r>
          </a:p>
          <a:p>
            <a:endParaRPr lang="en-CA" sz="1200"/>
          </a:p>
          <a:p>
            <a:r>
              <a:rPr lang="en-CA" sz="1200"/>
              <a:t>Some of its uses include:</a:t>
            </a:r>
          </a:p>
          <a:p>
            <a:pPr marL="285750" indent="-285750">
              <a:buFont typeface="Arial" panose="020B0604020202020204" pitchFamily="34" charset="0"/>
              <a:buChar char="•"/>
            </a:pPr>
            <a:r>
              <a:rPr lang="en-CA" sz="1200"/>
              <a:t>Summarize large amounts of data</a:t>
            </a:r>
          </a:p>
          <a:p>
            <a:pPr marL="285750" indent="-285750">
              <a:buFont typeface="Arial" panose="020B0604020202020204" pitchFamily="34" charset="0"/>
              <a:buChar char="•"/>
            </a:pPr>
            <a:r>
              <a:rPr lang="en-CA" sz="1200"/>
              <a:t>Brainstorm ideas and draft new content</a:t>
            </a:r>
          </a:p>
          <a:p>
            <a:pPr marL="285750" indent="-285750">
              <a:buFont typeface="Arial" panose="020B0604020202020204" pitchFamily="34" charset="0"/>
              <a:buChar char="•"/>
            </a:pPr>
            <a:r>
              <a:rPr lang="en-CA" sz="1200"/>
              <a:t>Personal search engine for files and messages</a:t>
            </a:r>
          </a:p>
          <a:p>
            <a:pPr algn="l"/>
            <a:endParaRPr lang="en-CA">
              <a:hlinkClick r:id="rId3"/>
            </a:endParaRPr>
          </a:p>
          <a:p>
            <a:r>
              <a:rPr lang="en-CA">
                <a:hlinkClick r:id="rId3"/>
              </a:rPr>
              <a:t>Get started with Microsoft 365 Chat in Microsoft Teams - Microsoft Support</a:t>
            </a:r>
          </a:p>
          <a:p>
            <a:r>
              <a:rPr lang="en-CA">
                <a:hlinkClick r:id="rId4"/>
              </a:rPr>
              <a:t>Overview of Microsoft 365 Chat (preview) - Microsoft Support</a:t>
            </a:r>
            <a:endParaRPr lang="en-CA"/>
          </a:p>
          <a:p>
            <a:r>
              <a:rPr lang="en-CA">
                <a:hlinkClick r:id="rId5"/>
              </a:rPr>
              <a:t>Introducing Microsoft 365 Copilot | Microsoft 365 Blog</a:t>
            </a:r>
            <a:r>
              <a:rPr lang="en-CA"/>
              <a:t> (&lt;- shows Business Chat is the same as 365 chat)</a:t>
            </a:r>
          </a:p>
        </p:txBody>
      </p:sp>
      <p:sp>
        <p:nvSpPr>
          <p:cNvPr id="4" name="Slide Number Placeholder 3"/>
          <p:cNvSpPr>
            <a:spLocks noGrp="1"/>
          </p:cNvSpPr>
          <p:nvPr>
            <p:ph type="sldNum" sz="quarter" idx="5"/>
          </p:nvPr>
        </p:nvSpPr>
        <p:spPr/>
        <p:txBody>
          <a:bodyPr/>
          <a:lstStyle/>
          <a:p>
            <a:fld id="{23C058E0-0852-DB43-83D6-BD76659FF1D8}" type="slidenum">
              <a:rPr lang="en-US" smtClean="0"/>
              <a:t>18</a:t>
            </a:fld>
            <a:endParaRPr lang="en-US"/>
          </a:p>
        </p:txBody>
      </p:sp>
    </p:spTree>
    <p:extLst>
      <p:ext uri="{BB962C8B-B14F-4D97-AF65-F5344CB8AC3E}">
        <p14:creationId xmlns:p14="http://schemas.microsoft.com/office/powerpoint/2010/main" val="297441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GPT-4 (openai.com)</a:t>
            </a:r>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19</a:t>
            </a:fld>
            <a:endParaRPr lang="en-US"/>
          </a:p>
        </p:txBody>
      </p:sp>
    </p:spTree>
    <p:extLst>
      <p:ext uri="{BB962C8B-B14F-4D97-AF65-F5344CB8AC3E}">
        <p14:creationId xmlns:p14="http://schemas.microsoft.com/office/powerpoint/2010/main" val="3850042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 Copilot provides references to sources, whereas ChatGPT doesn’t unless prompted to do so.</a:t>
            </a:r>
          </a:p>
          <a:p>
            <a:r>
              <a:rPr lang="en-US" dirty="0">
                <a:ea typeface="Calibri"/>
                <a:cs typeface="Calibri"/>
              </a:rPr>
              <a:t>https://support.microsoft.com/en-us/topic/chatgpt-vs-microsoft-365-copilot-what-s-the-difference-8fdec864-72b1-46e1-afcb-8c12280d712f</a:t>
            </a:r>
          </a:p>
          <a:p>
            <a:r>
              <a:rPr lang="en-CA" dirty="0">
                <a:hlinkClick r:id="rId3"/>
              </a:rPr>
              <a:t>Introducing GPT-4 in Azure OpenAI Service | Azure Blog | Microsoft Azure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23C058E0-0852-DB43-83D6-BD76659FF1D8}" type="slidenum">
              <a:rPr lang="en-US" smtClean="0"/>
              <a:t>20</a:t>
            </a:fld>
            <a:endParaRPr lang="en-US"/>
          </a:p>
        </p:txBody>
      </p:sp>
    </p:spTree>
    <p:extLst>
      <p:ext uri="{BB962C8B-B14F-4D97-AF65-F5344CB8AC3E}">
        <p14:creationId xmlns:p14="http://schemas.microsoft.com/office/powerpoint/2010/main" val="837725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a:solidFill>
                  <a:srgbClr val="000000"/>
                </a:solidFill>
                <a:effectLst/>
                <a:latin typeface="Segoe UI" panose="020B0502040204020203" pitchFamily="34" charset="0"/>
              </a:rPr>
              <a:t>https://learn.microsoft.com/en-us/DeployOffice/privacy/microsoft-365-copilot</a:t>
            </a:r>
            <a:endParaRPr lang="en-CA"/>
          </a:p>
          <a:p>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22</a:t>
            </a:fld>
            <a:endParaRPr lang="en-US"/>
          </a:p>
        </p:txBody>
      </p:sp>
    </p:spTree>
    <p:extLst>
      <p:ext uri="{BB962C8B-B14F-4D97-AF65-F5344CB8AC3E}">
        <p14:creationId xmlns:p14="http://schemas.microsoft.com/office/powerpoint/2010/main" val="3472135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3</a:t>
            </a:fld>
            <a:endParaRPr lang="en-US"/>
          </a:p>
        </p:txBody>
      </p:sp>
    </p:spTree>
    <p:extLst>
      <p:ext uri="{BB962C8B-B14F-4D97-AF65-F5344CB8AC3E}">
        <p14:creationId xmlns:p14="http://schemas.microsoft.com/office/powerpoint/2010/main" val="30842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https://www.microsoft.com/en-us/licensing/news/Microsoft-Copilot-Copyright-Commitment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a:solidFill>
                  <a:srgbClr val="000000"/>
                </a:solidFill>
                <a:effectLst/>
                <a:latin typeface="Segoe UI" panose="020B0502040204020203" pitchFamily="34" charset="0"/>
              </a:rPr>
              <a:t>https://learn.microsoft.com/en-us/DeployOffice/privacy/microsoft-365-copilot</a:t>
            </a:r>
            <a:endParaRPr lang="en-CA"/>
          </a:p>
          <a:p>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23</a:t>
            </a:fld>
            <a:endParaRPr lang="en-US"/>
          </a:p>
        </p:txBody>
      </p:sp>
    </p:spTree>
    <p:extLst>
      <p:ext uri="{BB962C8B-B14F-4D97-AF65-F5344CB8AC3E}">
        <p14:creationId xmlns:p14="http://schemas.microsoft.com/office/powerpoint/2010/main" val="234331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a:solidFill>
                  <a:srgbClr val="000000"/>
                </a:solidFill>
                <a:effectLst/>
                <a:latin typeface="Segoe UI" panose="020B0502040204020203" pitchFamily="34" charset="0"/>
              </a:rPr>
              <a:t>https://learn.microsoft.com/en-us/DeployOffice/privacy/microsoft-365-copilot</a:t>
            </a:r>
            <a:endParaRPr lang="en-CA"/>
          </a:p>
          <a:p>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24</a:t>
            </a:fld>
            <a:endParaRPr lang="en-US"/>
          </a:p>
        </p:txBody>
      </p:sp>
    </p:spTree>
    <p:extLst>
      <p:ext uri="{BB962C8B-B14F-4D97-AF65-F5344CB8AC3E}">
        <p14:creationId xmlns:p14="http://schemas.microsoft.com/office/powerpoint/2010/main" val="53864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Good = complete, unbiased, correct, not corrupt</a:t>
            </a:r>
          </a:p>
          <a:p>
            <a:endParaRPr lang="en-CA" dirty="0"/>
          </a:p>
          <a:p>
            <a:r>
              <a:rPr lang="en-CA" dirty="0"/>
              <a:t>Is the content produced original?</a:t>
            </a:r>
          </a:p>
          <a:p>
            <a:pPr marL="171450" indent="-171450">
              <a:buFontTx/>
              <a:buChar char="-"/>
            </a:pPr>
            <a:r>
              <a:rPr lang="en-CA" dirty="0"/>
              <a:t>Sometimes its results will be very similar to existing internet content.</a:t>
            </a:r>
          </a:p>
          <a:p>
            <a:pPr marL="171450" indent="-171450">
              <a:buFontTx/>
              <a:buChar char="-"/>
            </a:pPr>
            <a:endParaRPr lang="en-CA" dirty="0"/>
          </a:p>
          <a:p>
            <a:pPr marL="0" indent="0">
              <a:buFontTx/>
              <a:buNone/>
            </a:pPr>
            <a:r>
              <a:rPr lang="en-CA" dirty="0"/>
              <a:t>Ethical concerns that biases may be reinforced</a:t>
            </a:r>
          </a:p>
          <a:p>
            <a:pPr marL="0" indent="0">
              <a:buFontTx/>
              <a:buNone/>
            </a:pPr>
            <a:endParaRPr lang="en-CA" dirty="0"/>
          </a:p>
        </p:txBody>
      </p:sp>
      <p:sp>
        <p:nvSpPr>
          <p:cNvPr id="4" name="Slide Number Placeholder 3"/>
          <p:cNvSpPr>
            <a:spLocks noGrp="1"/>
          </p:cNvSpPr>
          <p:nvPr>
            <p:ph type="sldNum" sz="quarter" idx="5"/>
          </p:nvPr>
        </p:nvSpPr>
        <p:spPr/>
        <p:txBody>
          <a:bodyPr/>
          <a:lstStyle/>
          <a:p>
            <a:fld id="{23C058E0-0852-DB43-83D6-BD76659FF1D8}" type="slidenum">
              <a:rPr lang="en-US" smtClean="0"/>
              <a:t>25</a:t>
            </a:fld>
            <a:endParaRPr lang="en-US"/>
          </a:p>
        </p:txBody>
      </p:sp>
    </p:spTree>
    <p:extLst>
      <p:ext uri="{BB962C8B-B14F-4D97-AF65-F5344CB8AC3E}">
        <p14:creationId xmlns:p14="http://schemas.microsoft.com/office/powerpoint/2010/main" val="232929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26</a:t>
            </a:fld>
            <a:endParaRPr lang="en-US"/>
          </a:p>
        </p:txBody>
      </p:sp>
    </p:spTree>
    <p:extLst>
      <p:ext uri="{BB962C8B-B14F-4D97-AF65-F5344CB8AC3E}">
        <p14:creationId xmlns:p14="http://schemas.microsoft.com/office/powerpoint/2010/main" val="2641620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https://learn.microsoft.com/en-us/privacy/eudb/eu-data-boundary-learn</a:t>
            </a:r>
          </a:p>
        </p:txBody>
      </p:sp>
      <p:sp>
        <p:nvSpPr>
          <p:cNvPr id="4" name="Slide Number Placeholder 3"/>
          <p:cNvSpPr>
            <a:spLocks noGrp="1"/>
          </p:cNvSpPr>
          <p:nvPr>
            <p:ph type="sldNum" sz="quarter" idx="5"/>
          </p:nvPr>
        </p:nvSpPr>
        <p:spPr/>
        <p:txBody>
          <a:bodyPr/>
          <a:lstStyle/>
          <a:p>
            <a:fld id="{23C058E0-0852-DB43-83D6-BD76659FF1D8}" type="slidenum">
              <a:rPr lang="en-US" smtClean="0"/>
              <a:t>30</a:t>
            </a:fld>
            <a:endParaRPr lang="en-US"/>
          </a:p>
        </p:txBody>
      </p:sp>
    </p:spTree>
    <p:extLst>
      <p:ext uri="{BB962C8B-B14F-4D97-AF65-F5344CB8AC3E}">
        <p14:creationId xmlns:p14="http://schemas.microsoft.com/office/powerpoint/2010/main" val="3507959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hlinkClick r:id="rId3"/>
              </a:rPr>
              <a:t>https://www.agileit.com/what-is-microsoft-copilot/</a:t>
            </a:r>
          </a:p>
          <a:p>
            <a:r>
              <a:rPr lang="en-CA">
                <a:hlinkClick r:id="rId3"/>
              </a:rPr>
              <a:t>https://blogs.microsoft.com/blog/2023/09/21/announcing-microsoft-copilot-your-everyday-ai-companion/</a:t>
            </a:r>
          </a:p>
        </p:txBody>
      </p:sp>
      <p:sp>
        <p:nvSpPr>
          <p:cNvPr id="4" name="Slide Number Placeholder 3"/>
          <p:cNvSpPr>
            <a:spLocks noGrp="1"/>
          </p:cNvSpPr>
          <p:nvPr>
            <p:ph type="sldNum" sz="quarter" idx="5"/>
          </p:nvPr>
        </p:nvSpPr>
        <p:spPr/>
        <p:txBody>
          <a:bodyPr/>
          <a:lstStyle/>
          <a:p>
            <a:fld id="{23C058E0-0852-DB43-83D6-BD76659FF1D8}" type="slidenum">
              <a:rPr lang="en-US" smtClean="0"/>
              <a:t>31</a:t>
            </a:fld>
            <a:endParaRPr lang="en-US"/>
          </a:p>
        </p:txBody>
      </p:sp>
    </p:spTree>
    <p:extLst>
      <p:ext uri="{BB962C8B-B14F-4D97-AF65-F5344CB8AC3E}">
        <p14:creationId xmlns:p14="http://schemas.microsoft.com/office/powerpoint/2010/main" val="1775623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effectLst/>
                <a:latin typeface="Calibri" panose="020F0502020204030204" pitchFamily="34" charset="0"/>
                <a:ea typeface="Calibri" panose="020F0502020204030204" pitchFamily="34" charset="0"/>
                <a:cs typeface="Times New Roman" panose="02020603050405020304" pitchFamily="18" charset="0"/>
              </a:rPr>
              <a:t>Copilot’s LLMs are hosted in the Microsoft Cloud via the Azure OpenAI Service. However, instead of calling the public OpenAI service that powers Chat GPT, it uses its own private instances of the LLM.</a:t>
            </a:r>
          </a:p>
          <a:p>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32</a:t>
            </a:fld>
            <a:endParaRPr lang="en-US"/>
          </a:p>
        </p:txBody>
      </p:sp>
    </p:spTree>
    <p:extLst>
      <p:ext uri="{BB962C8B-B14F-4D97-AF65-F5344CB8AC3E}">
        <p14:creationId xmlns:p14="http://schemas.microsoft.com/office/powerpoint/2010/main" val="680777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https://github.com/features/copilot#pricing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a:solidFill>
                  <a:srgbClr val="000000"/>
                </a:solidFill>
                <a:effectLst/>
                <a:latin typeface="Segoe UI" panose="020B0502040204020203" pitchFamily="34" charset="0"/>
              </a:rPr>
              <a:t>https://www.microsoft.com/en-us/microsoft-365/blog/2023/07/18/introducing-bing-chat-enterprise-microsoft-365-copilot-pricing-and-microsoft-sales-copilot/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https://mspoweruser.com/differences-between-microsoft-365-copilot-bing-chat-enterprise-and-copilot-in-windows/</a:t>
            </a:r>
          </a:p>
          <a:p>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4</a:t>
            </a:fld>
            <a:endParaRPr lang="en-US"/>
          </a:p>
        </p:txBody>
      </p:sp>
    </p:spTree>
    <p:extLst>
      <p:ext uri="{BB962C8B-B14F-4D97-AF65-F5344CB8AC3E}">
        <p14:creationId xmlns:p14="http://schemas.microsoft.com/office/powerpoint/2010/main" val="132162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https://techcommunity.microsoft.com/t5/microsoft-365-copilot/how-to-prepare-for-microsoft-365-copilot/ba-p/3851566</a:t>
            </a:r>
          </a:p>
        </p:txBody>
      </p:sp>
      <p:sp>
        <p:nvSpPr>
          <p:cNvPr id="4" name="Slide Number Placeholder 3"/>
          <p:cNvSpPr>
            <a:spLocks noGrp="1"/>
          </p:cNvSpPr>
          <p:nvPr>
            <p:ph type="sldNum" sz="quarter" idx="5"/>
          </p:nvPr>
        </p:nvSpPr>
        <p:spPr/>
        <p:txBody>
          <a:bodyPr/>
          <a:lstStyle/>
          <a:p>
            <a:fld id="{23C058E0-0852-DB43-83D6-BD76659FF1D8}" type="slidenum">
              <a:rPr lang="en-US" smtClean="0"/>
              <a:t>6</a:t>
            </a:fld>
            <a:endParaRPr lang="en-US"/>
          </a:p>
        </p:txBody>
      </p:sp>
    </p:spTree>
    <p:extLst>
      <p:ext uri="{BB962C8B-B14F-4D97-AF65-F5344CB8AC3E}">
        <p14:creationId xmlns:p14="http://schemas.microsoft.com/office/powerpoint/2010/main" val="4273352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Next, we’ll go through a description of what Copilot is, and how it works.</a:t>
            </a:r>
          </a:p>
        </p:txBody>
      </p:sp>
      <p:sp>
        <p:nvSpPr>
          <p:cNvPr id="4" name="Slide Number Placeholder 3"/>
          <p:cNvSpPr>
            <a:spLocks noGrp="1"/>
          </p:cNvSpPr>
          <p:nvPr>
            <p:ph type="sldNum" sz="quarter" idx="5"/>
          </p:nvPr>
        </p:nvSpPr>
        <p:spPr/>
        <p:txBody>
          <a:bodyPr/>
          <a:lstStyle/>
          <a:p>
            <a:fld id="{23C058E0-0852-DB43-83D6-BD76659FF1D8}" type="slidenum">
              <a:rPr lang="en-US" smtClean="0"/>
              <a:t>7</a:t>
            </a:fld>
            <a:endParaRPr lang="en-US"/>
          </a:p>
        </p:txBody>
      </p:sp>
    </p:spTree>
    <p:extLst>
      <p:ext uri="{BB962C8B-B14F-4D97-AF65-F5344CB8AC3E}">
        <p14:creationId xmlns:p14="http://schemas.microsoft.com/office/powerpoint/2010/main" val="2028944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Copilot is an AI assistant that will span across all of Microsoft 365 applications and services.</a:t>
            </a:r>
          </a:p>
          <a:p>
            <a:pPr marL="171450" indent="-171450">
              <a:buFontTx/>
              <a:buChar char="-"/>
            </a:pPr>
            <a:r>
              <a:rPr lang="en-CA"/>
              <a:t>It works across these apps to incorporate context and relevant data into more helpful results</a:t>
            </a:r>
          </a:p>
          <a:p>
            <a:pPr marL="171450" indent="-171450">
              <a:buFontTx/>
              <a:buChar char="-"/>
            </a:pPr>
            <a:r>
              <a:rPr lang="en-CA"/>
              <a:t>It is shown as a tool that can help people automate many of their day-to-day tasks (like creating documents and presentations, reading and summarizing emails, meeting transcripts, analyzing data in Excel, and more).</a:t>
            </a:r>
          </a:p>
          <a:p>
            <a:pPr marL="171450" indent="-171450">
              <a:buFontTx/>
              <a:buChar char="-"/>
            </a:pPr>
            <a:r>
              <a:rPr lang="en-CA"/>
              <a:t>It’s marketed with a focus on productivity for its users</a:t>
            </a:r>
          </a:p>
          <a:p>
            <a:endParaRPr lang="en-CA"/>
          </a:p>
          <a:p>
            <a:r>
              <a:rPr lang="en-CA"/>
              <a:t>References:</a:t>
            </a:r>
            <a:br>
              <a:rPr lang="en-CA"/>
            </a:br>
            <a:r>
              <a:rPr lang="en-CA"/>
              <a:t>1. </a:t>
            </a:r>
            <a:r>
              <a:rPr lang="en-CA" sz="18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Microsoft announces Copilot: the AI-powered future of Office documents - The Verge</a:t>
            </a:r>
            <a:endParaRPr lang="en-CA"/>
          </a:p>
          <a:p>
            <a:r>
              <a:rPr lang="en-CA"/>
              <a:t>2. </a:t>
            </a:r>
            <a:r>
              <a:rPr lang="en-CA">
                <a:hlinkClick r:id="rId4"/>
              </a:rPr>
              <a:t>What is Microsoft Copilot? Here's everything you need to know | ZDNET</a:t>
            </a:r>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8</a:t>
            </a:fld>
            <a:endParaRPr lang="en-US"/>
          </a:p>
        </p:txBody>
      </p:sp>
    </p:spTree>
    <p:extLst>
      <p:ext uri="{BB962C8B-B14F-4D97-AF65-F5344CB8AC3E}">
        <p14:creationId xmlns:p14="http://schemas.microsoft.com/office/powerpoint/2010/main" val="2477966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Next we’ll go through how Copilot works. Here, we’ve included a video from Microsoft to better visualize the process, but as a brief overview:</a:t>
            </a:r>
          </a:p>
          <a:p>
            <a:pPr marL="171450" indent="-171450">
              <a:buFontTx/>
              <a:buChar char="-"/>
            </a:pPr>
            <a:r>
              <a:rPr lang="en-CA"/>
              <a:t>Copilot combines the power of LLMs with enterprise data generated by applications to provide context for prompts</a:t>
            </a:r>
          </a:p>
          <a:p>
            <a:pPr marL="171450" indent="-171450">
              <a:buFontTx/>
              <a:buChar char="-"/>
            </a:pPr>
            <a:r>
              <a:rPr lang="en-CA"/>
              <a:t>To do this, it incorporates Microsoft Graph, which is an API platform that provides access to this enterprise data, to modify user inputs and improve outputs from the LLM</a:t>
            </a:r>
          </a:p>
          <a:p>
            <a:r>
              <a:rPr lang="en-CA"/>
              <a:t>This gives Copilot </a:t>
            </a:r>
            <a:r>
              <a:rPr lang="en-CA" sz="1800" kern="100">
                <a:effectLst/>
                <a:latin typeface="Calibri" panose="020F0502020204030204" pitchFamily="34" charset="0"/>
                <a:ea typeface="Calibri" panose="020F0502020204030204" pitchFamily="34" charset="0"/>
                <a:cs typeface="Times New Roman" panose="02020603050405020304" pitchFamily="18" charset="0"/>
              </a:rPr>
              <a:t>a view across your applications, the web, and even multiple devices.</a:t>
            </a:r>
          </a:p>
          <a:p>
            <a:endParaRPr lang="en-CA">
              <a:hlinkClick r:id="rId3"/>
            </a:endParaRPr>
          </a:p>
          <a:p>
            <a:r>
              <a:rPr lang="en-CA">
                <a:hlinkClick r:id="rId3"/>
              </a:rPr>
              <a:t>The Copilot System: Explained by Microsoft – YouTube</a:t>
            </a:r>
            <a:br>
              <a:rPr lang="en-CA"/>
            </a:br>
            <a:r>
              <a:rPr lang="en-CA"/>
              <a:t>Business chat -&gt; </a:t>
            </a:r>
            <a:r>
              <a:rPr lang="en-CA">
                <a:hlinkClick r:id="rId4"/>
              </a:rPr>
              <a:t>Introducing Microsoft 365 Copilot – your copilot for work - The Official Microsoft Blog</a:t>
            </a:r>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9</a:t>
            </a:fld>
            <a:endParaRPr lang="en-US"/>
          </a:p>
        </p:txBody>
      </p:sp>
    </p:spTree>
    <p:extLst>
      <p:ext uri="{BB962C8B-B14F-4D97-AF65-F5344CB8AC3E}">
        <p14:creationId xmlns:p14="http://schemas.microsoft.com/office/powerpoint/2010/main" val="1116127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Next, we’ll go through the capabilities of Copilot.</a:t>
            </a:r>
          </a:p>
          <a:p>
            <a:endParaRPr lang="en-CA">
              <a:hlinkClick r:id="rId3"/>
            </a:endParaRPr>
          </a:p>
          <a:p>
            <a:r>
              <a:rPr lang="en-CA">
                <a:hlinkClick r:id="rId3"/>
              </a:rPr>
              <a:t>Microsoft Copilot</a:t>
            </a:r>
            <a:endParaRPr lang="en-CA">
              <a:hlinkClick r:id="rId4"/>
            </a:endParaRPr>
          </a:p>
          <a:p>
            <a:r>
              <a:rPr lang="en-CA">
                <a:hlinkClick r:id="rId4"/>
              </a:rPr>
              <a:t>Announcing Microsoft Copilot, your everyday AI companion - The Official Microsoft Blog</a:t>
            </a:r>
            <a:endParaRPr lang="en-CA"/>
          </a:p>
        </p:txBody>
      </p:sp>
      <p:sp>
        <p:nvSpPr>
          <p:cNvPr id="4" name="Slide Number Placeholder 3"/>
          <p:cNvSpPr>
            <a:spLocks noGrp="1"/>
          </p:cNvSpPr>
          <p:nvPr>
            <p:ph type="sldNum" sz="quarter" idx="5"/>
          </p:nvPr>
        </p:nvSpPr>
        <p:spPr/>
        <p:txBody>
          <a:bodyPr/>
          <a:lstStyle/>
          <a:p>
            <a:fld id="{23C058E0-0852-DB43-83D6-BD76659FF1D8}" type="slidenum">
              <a:rPr lang="en-US" smtClean="0"/>
              <a:t>10</a:t>
            </a:fld>
            <a:endParaRPr lang="en-US"/>
          </a:p>
        </p:txBody>
      </p:sp>
    </p:spTree>
    <p:extLst>
      <p:ext uri="{BB962C8B-B14F-4D97-AF65-F5344CB8AC3E}">
        <p14:creationId xmlns:p14="http://schemas.microsoft.com/office/powerpoint/2010/main" val="102905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First, we’ll show what Copilot can do in Windows 11, this is the version of Copilot that was recently released as part of an update and built into the operating system. </a:t>
            </a:r>
          </a:p>
          <a:p>
            <a:endParaRPr lang="en-CA"/>
          </a:p>
          <a:p>
            <a:r>
              <a:rPr lang="en-CA"/>
              <a:t>After video:</a:t>
            </a:r>
          </a:p>
          <a:p>
            <a:r>
              <a:rPr lang="en-CA"/>
              <a:t>As you can see it acts as a taskbar, can help you perform various tasks across your device such as playing music, adjusting system settings or even organizing your windows. It also lets you copy and paste images to be edited, summarize web pages, and search the web.</a:t>
            </a:r>
          </a:p>
        </p:txBody>
      </p:sp>
      <p:sp>
        <p:nvSpPr>
          <p:cNvPr id="4" name="Slide Number Placeholder 3"/>
          <p:cNvSpPr>
            <a:spLocks noGrp="1"/>
          </p:cNvSpPr>
          <p:nvPr>
            <p:ph type="sldNum" sz="quarter" idx="5"/>
          </p:nvPr>
        </p:nvSpPr>
        <p:spPr/>
        <p:txBody>
          <a:bodyPr/>
          <a:lstStyle/>
          <a:p>
            <a:fld id="{23C058E0-0852-DB43-83D6-BD76659FF1D8}" type="slidenum">
              <a:rPr lang="en-US" smtClean="0"/>
              <a:t>11</a:t>
            </a:fld>
            <a:endParaRPr lang="en-US"/>
          </a:p>
        </p:txBody>
      </p:sp>
    </p:spTree>
    <p:extLst>
      <p:ext uri="{BB962C8B-B14F-4D97-AF65-F5344CB8AC3E}">
        <p14:creationId xmlns:p14="http://schemas.microsoft.com/office/powerpoint/2010/main" val="2907353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endParaRPr lang="en-US"/>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endParaRPr lang="en-US"/>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endParaRPr lang="en-US"/>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endParaRPr lang="en-US"/>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endParaRPr lang="en-US"/>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endParaRPr lang="en-US"/>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endParaRPr lang="en-US"/>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endParaRPr lang="en-US"/>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endParaRPr lang="en-US"/>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endParaRPr lang="en-US"/>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endParaRPr lang="en-US"/>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endParaRPr lang="en-US"/>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endParaRPr lang="en-US"/>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endParaRPr lang="en-US"/>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endParaRPr lang="en-US"/>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endParaRPr lang="en-US"/>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endParaRPr lang="en-US"/>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7.gi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0.gif"/><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5.gif"/><Relationship Id="rId4" Type="http://schemas.openxmlformats.org/officeDocument/2006/relationships/image" Target="../media/image14.gi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9.gif"/></Relationships>
</file>

<file path=ppt/slides/_rels/slide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video" Target="https://www.youtube.com/embed/E5g20qmeKpg?feature=oembed" TargetMode="Externa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172153" y="2464669"/>
            <a:ext cx="9847693" cy="1338106"/>
          </a:xfrm>
        </p:spPr>
        <p:txBody>
          <a:bodyPr/>
          <a:lstStyle/>
          <a:p>
            <a:r>
              <a:rPr lang="en-US" sz="7200"/>
              <a:t>MICROSOFT COPILOT</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vert="horz" lIns="91440" tIns="45720" rIns="91440" bIns="45720" rtlCol="0" anchor="t">
            <a:noAutofit/>
          </a:bodyPr>
          <a:lstStyle/>
          <a:p>
            <a:r>
              <a:rPr lang="en-US">
                <a:cs typeface="Segoe UI"/>
              </a:rPr>
              <a:t>An Overview</a:t>
            </a:r>
            <a:endParaRPr lang="en-US"/>
          </a:p>
          <a:p>
            <a:endParaRPr lang="en-US"/>
          </a:p>
        </p:txBody>
      </p:sp>
      <p:pic>
        <p:nvPicPr>
          <p:cNvPr id="9" name="Picture 8" descr="A logo of a company&#10;&#10;Description automatically generated">
            <a:extLst>
              <a:ext uri="{FF2B5EF4-FFF2-40B4-BE49-F238E27FC236}">
                <a16:creationId xmlns:a16="http://schemas.microsoft.com/office/drawing/2014/main" id="{CC5CCE0E-6C0C-C809-28E2-C6126C482BB5}"/>
              </a:ext>
            </a:extLst>
          </p:cNvPr>
          <p:cNvPicPr>
            <a:picLocks noChangeAspect="1"/>
          </p:cNvPicPr>
          <p:nvPr/>
        </p:nvPicPr>
        <p:blipFill rotWithShape="1">
          <a:blip r:embed="rId3"/>
          <a:srcRect t="32962" r="68043" b="31009"/>
          <a:stretch/>
        </p:blipFill>
        <p:spPr>
          <a:xfrm>
            <a:off x="8726914" y="4261104"/>
            <a:ext cx="1269842" cy="1431649"/>
          </a:xfrm>
          <a:prstGeom prst="rect">
            <a:avLst/>
          </a:prstGeom>
        </p:spPr>
      </p:pic>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59EB-F296-6EB5-225D-1A875A19BBDC}"/>
              </a:ext>
            </a:extLst>
          </p:cNvPr>
          <p:cNvSpPr>
            <a:spLocks noGrp="1"/>
          </p:cNvSpPr>
          <p:nvPr>
            <p:ph type="ctrTitle"/>
          </p:nvPr>
        </p:nvSpPr>
        <p:spPr/>
        <p:txBody>
          <a:bodyPr/>
          <a:lstStyle/>
          <a:p>
            <a:r>
              <a:rPr lang="en-CA"/>
              <a:t>capabilities</a:t>
            </a:r>
          </a:p>
        </p:txBody>
      </p:sp>
    </p:spTree>
    <p:extLst>
      <p:ext uri="{BB962C8B-B14F-4D97-AF65-F5344CB8AC3E}">
        <p14:creationId xmlns:p14="http://schemas.microsoft.com/office/powerpoint/2010/main" val="372936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1188111" y="722376"/>
            <a:ext cx="4719794" cy="621534"/>
          </a:xfrm>
        </p:spPr>
        <p:txBody>
          <a:bodyPr/>
          <a:lstStyle/>
          <a:p>
            <a:r>
              <a:rPr lang="en-US" sz="4000" b="1" spc="600">
                <a:ln w="28575">
                  <a:noFill/>
                  <a:prstDash val="solid"/>
                </a:ln>
                <a:solidFill>
                  <a:schemeClr val="bg1"/>
                </a:solidFill>
                <a:latin typeface="Tw Cen MT" panose="020B0602020104020603" pitchFamily="34" charset="77"/>
              </a:rPr>
              <a:t>In windows 11</a:t>
            </a: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1"/>
          </p:nvPr>
        </p:nvSpPr>
        <p:spPr/>
        <p:txBody>
          <a:bodyPr/>
          <a:lstStyle/>
          <a:p>
            <a:fld id="{294A09A9-5501-47C1-A89A-A340965A2BE2}" type="slidenum">
              <a:rPr lang="en-US" smtClean="0"/>
              <a:pPr/>
              <a:t>11</a:t>
            </a:fld>
            <a:endParaRPr lang="en-US"/>
          </a:p>
        </p:txBody>
      </p:sp>
      <p:pic>
        <p:nvPicPr>
          <p:cNvPr id="7" name="Introducing Copilot in Windows 11, new AI tools, and more">
            <a:hlinkClick r:id="" action="ppaction://media"/>
            <a:extLst>
              <a:ext uri="{FF2B5EF4-FFF2-40B4-BE49-F238E27FC236}">
                <a16:creationId xmlns:a16="http://schemas.microsoft.com/office/drawing/2014/main" id="{C5CE5E11-6D08-1B6F-8F1C-767070903D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78817" y="1480262"/>
            <a:ext cx="7834365" cy="4406830"/>
          </a:xfrm>
          <a:prstGeom prst="rect">
            <a:avLst/>
          </a:prstGeom>
        </p:spPr>
      </p:pic>
    </p:spTree>
    <p:extLst>
      <p:ext uri="{BB962C8B-B14F-4D97-AF65-F5344CB8AC3E}">
        <p14:creationId xmlns:p14="http://schemas.microsoft.com/office/powerpoint/2010/main" val="213186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83E8-239D-FC50-256B-971EB9CF31D8}"/>
              </a:ext>
            </a:extLst>
          </p:cNvPr>
          <p:cNvSpPr>
            <a:spLocks noGrp="1"/>
          </p:cNvSpPr>
          <p:nvPr>
            <p:ph type="title"/>
          </p:nvPr>
        </p:nvSpPr>
        <p:spPr>
          <a:xfrm>
            <a:off x="1040608" y="884475"/>
            <a:ext cx="1928812" cy="622300"/>
          </a:xfrm>
        </p:spPr>
        <p:txBody>
          <a:bodyPr/>
          <a:lstStyle/>
          <a:p>
            <a:r>
              <a:rPr lang="en-CA"/>
              <a:t>Word</a:t>
            </a:r>
          </a:p>
        </p:txBody>
      </p:sp>
      <p:sp>
        <p:nvSpPr>
          <p:cNvPr id="4" name="Text Placeholder 3">
            <a:extLst>
              <a:ext uri="{FF2B5EF4-FFF2-40B4-BE49-F238E27FC236}">
                <a16:creationId xmlns:a16="http://schemas.microsoft.com/office/drawing/2014/main" id="{40470835-263E-4123-48B8-D98C5D516D69}"/>
              </a:ext>
            </a:extLst>
          </p:cNvPr>
          <p:cNvSpPr>
            <a:spLocks noGrp="1"/>
          </p:cNvSpPr>
          <p:nvPr>
            <p:ph type="body" sz="half" idx="2"/>
          </p:nvPr>
        </p:nvSpPr>
        <p:spPr>
          <a:xfrm>
            <a:off x="8267700" y="1506775"/>
            <a:ext cx="3149600" cy="4230528"/>
          </a:xfrm>
        </p:spPr>
        <p:txBody>
          <a:bodyPr/>
          <a:lstStyle/>
          <a:p>
            <a:r>
              <a:rPr lang="en-CA" sz="1800"/>
              <a:t>Uses:</a:t>
            </a:r>
          </a:p>
          <a:p>
            <a:pPr marL="285750" indent="-285750">
              <a:buFont typeface="Arial" panose="020B0604020202020204" pitchFamily="34" charset="0"/>
              <a:buChar char="•"/>
            </a:pPr>
            <a:r>
              <a:rPr lang="en-CA" sz="1800"/>
              <a:t>Generate documents, with the ability to include up to 3 files as reference</a:t>
            </a:r>
          </a:p>
          <a:p>
            <a:pPr marL="285750" indent="-285750">
              <a:buFont typeface="Arial" panose="020B0604020202020204" pitchFamily="34" charset="0"/>
              <a:buChar char="•"/>
            </a:pPr>
            <a:r>
              <a:rPr lang="en-CA" sz="1800"/>
              <a:t>Provide a summary of documents</a:t>
            </a:r>
          </a:p>
          <a:p>
            <a:pPr marL="285750" indent="-285750">
              <a:buFont typeface="Arial" panose="020B0604020202020204" pitchFamily="34" charset="0"/>
              <a:buChar char="•"/>
            </a:pPr>
            <a:r>
              <a:rPr lang="en-CA" sz="1800"/>
              <a:t>Provide answers to questions based on the content</a:t>
            </a:r>
          </a:p>
          <a:p>
            <a:pPr marL="285750" indent="-285750">
              <a:buFont typeface="Arial" panose="020B0604020202020204" pitchFamily="34" charset="0"/>
              <a:buChar char="•"/>
            </a:pPr>
            <a:r>
              <a:rPr lang="en-CA" sz="1800"/>
              <a:t>Find additional details from web to add to document</a:t>
            </a:r>
          </a:p>
        </p:txBody>
      </p:sp>
      <p:sp>
        <p:nvSpPr>
          <p:cNvPr id="6" name="Slide Number Placeholder 5">
            <a:extLst>
              <a:ext uri="{FF2B5EF4-FFF2-40B4-BE49-F238E27FC236}">
                <a16:creationId xmlns:a16="http://schemas.microsoft.com/office/drawing/2014/main" id="{3ED585BB-6EF4-634D-862F-03EC4AA21F20}"/>
              </a:ext>
            </a:extLst>
          </p:cNvPr>
          <p:cNvSpPr>
            <a:spLocks noGrp="1"/>
          </p:cNvSpPr>
          <p:nvPr>
            <p:ph type="sldNum" sz="quarter" idx="12"/>
          </p:nvPr>
        </p:nvSpPr>
        <p:spPr/>
        <p:txBody>
          <a:bodyPr/>
          <a:lstStyle/>
          <a:p>
            <a:fld id="{294A09A9-5501-47C1-A89A-A340965A2BE2}" type="slidenum">
              <a:rPr lang="en-US" smtClean="0"/>
              <a:t>12</a:t>
            </a:fld>
            <a:endParaRPr lang="en-US"/>
          </a:p>
        </p:txBody>
      </p:sp>
      <p:pic>
        <p:nvPicPr>
          <p:cNvPr id="12" name="Picture 11" descr="A blue square with white letters&#10;&#10;Description automatically generated">
            <a:extLst>
              <a:ext uri="{FF2B5EF4-FFF2-40B4-BE49-F238E27FC236}">
                <a16:creationId xmlns:a16="http://schemas.microsoft.com/office/drawing/2014/main" id="{BE137F76-AB54-802F-FAA4-3485160DC758}"/>
              </a:ext>
            </a:extLst>
          </p:cNvPr>
          <p:cNvPicPr>
            <a:picLocks noChangeAspect="1"/>
          </p:cNvPicPr>
          <p:nvPr/>
        </p:nvPicPr>
        <p:blipFill>
          <a:blip r:embed="rId3"/>
          <a:stretch>
            <a:fillRect/>
          </a:stretch>
        </p:blipFill>
        <p:spPr>
          <a:xfrm>
            <a:off x="2512421" y="842631"/>
            <a:ext cx="1180702" cy="664144"/>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849480F-C512-6438-B8EF-23D2C2CAEFDF}"/>
              </a:ext>
            </a:extLst>
          </p:cNvPr>
          <p:cNvPicPr>
            <a:picLocks noChangeAspect="1"/>
          </p:cNvPicPr>
          <p:nvPr/>
        </p:nvPicPr>
        <p:blipFill>
          <a:blip r:embed="rId4"/>
          <a:stretch>
            <a:fillRect/>
          </a:stretch>
        </p:blipFill>
        <p:spPr>
          <a:xfrm>
            <a:off x="1040608" y="1638955"/>
            <a:ext cx="6881812" cy="3871019"/>
          </a:xfrm>
          <a:prstGeom prst="rect">
            <a:avLst/>
          </a:prstGeom>
        </p:spPr>
      </p:pic>
    </p:spTree>
    <p:extLst>
      <p:ext uri="{BB962C8B-B14F-4D97-AF65-F5344CB8AC3E}">
        <p14:creationId xmlns:p14="http://schemas.microsoft.com/office/powerpoint/2010/main" val="4272035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83E8-239D-FC50-256B-971EB9CF31D8}"/>
              </a:ext>
            </a:extLst>
          </p:cNvPr>
          <p:cNvSpPr>
            <a:spLocks noGrp="1"/>
          </p:cNvSpPr>
          <p:nvPr>
            <p:ph type="title"/>
          </p:nvPr>
        </p:nvSpPr>
        <p:spPr>
          <a:xfrm>
            <a:off x="983520" y="948153"/>
            <a:ext cx="2093912" cy="563372"/>
          </a:xfrm>
        </p:spPr>
        <p:txBody>
          <a:bodyPr/>
          <a:lstStyle/>
          <a:p>
            <a:r>
              <a:rPr lang="en-CA"/>
              <a:t>Teams</a:t>
            </a:r>
          </a:p>
        </p:txBody>
      </p:sp>
      <p:sp>
        <p:nvSpPr>
          <p:cNvPr id="4" name="Text Placeholder 3">
            <a:extLst>
              <a:ext uri="{FF2B5EF4-FFF2-40B4-BE49-F238E27FC236}">
                <a16:creationId xmlns:a16="http://schemas.microsoft.com/office/drawing/2014/main" id="{40470835-263E-4123-48B8-D98C5D516D69}"/>
              </a:ext>
            </a:extLst>
          </p:cNvPr>
          <p:cNvSpPr>
            <a:spLocks noGrp="1"/>
          </p:cNvSpPr>
          <p:nvPr>
            <p:ph type="body" sz="half" idx="2"/>
          </p:nvPr>
        </p:nvSpPr>
        <p:spPr>
          <a:xfrm>
            <a:off x="8309006" y="1448250"/>
            <a:ext cx="3184494" cy="4467095"/>
          </a:xfrm>
        </p:spPr>
        <p:txBody>
          <a:bodyPr/>
          <a:lstStyle/>
          <a:p>
            <a:r>
              <a:rPr lang="en-CA" sz="1800"/>
              <a:t>Chats:</a:t>
            </a:r>
          </a:p>
          <a:p>
            <a:pPr marL="285750" indent="-285750">
              <a:buFont typeface="Arial" panose="020B0604020202020204" pitchFamily="34" charset="0"/>
              <a:buChar char="•"/>
            </a:pPr>
            <a:r>
              <a:rPr lang="en-CA" sz="1800"/>
              <a:t>Summarize chat messages</a:t>
            </a:r>
          </a:p>
          <a:p>
            <a:pPr marL="285750" indent="-285750">
              <a:buFont typeface="Arial" panose="020B0604020202020204" pitchFamily="34" charset="0"/>
              <a:buChar char="•"/>
            </a:pPr>
            <a:r>
              <a:rPr lang="en-CA" sz="1800"/>
              <a:t>Query answers based on chat history</a:t>
            </a:r>
          </a:p>
          <a:p>
            <a:endParaRPr lang="en-CA" sz="1800"/>
          </a:p>
          <a:p>
            <a:r>
              <a:rPr lang="en-CA" sz="1800"/>
              <a:t>Meetings:</a:t>
            </a:r>
          </a:p>
          <a:p>
            <a:pPr marL="285750" indent="-285750">
              <a:buFont typeface="Arial" panose="020B0604020202020204" pitchFamily="34" charset="0"/>
              <a:buChar char="•"/>
            </a:pPr>
            <a:r>
              <a:rPr lang="en-CA" sz="1800"/>
              <a:t>Query answers at any time during or after a recorded or transcribed meeting</a:t>
            </a:r>
          </a:p>
          <a:p>
            <a:pPr marL="285750" indent="-285750">
              <a:buFont typeface="Arial" panose="020B0604020202020204" pitchFamily="34" charset="0"/>
              <a:buChar char="•"/>
            </a:pPr>
            <a:r>
              <a:rPr lang="en-CA" sz="1800"/>
              <a:t>Generate meeting notes and action items</a:t>
            </a:r>
          </a:p>
          <a:p>
            <a:pPr marL="285750" indent="-285750">
              <a:buFont typeface="Arial" panose="020B0604020202020204" pitchFamily="34" charset="0"/>
              <a:buChar char="•"/>
            </a:pPr>
            <a:r>
              <a:rPr lang="en-CA" sz="1800"/>
              <a:t>Give answers to various questions, list main ideas discussed</a:t>
            </a:r>
          </a:p>
        </p:txBody>
      </p:sp>
      <p:sp>
        <p:nvSpPr>
          <p:cNvPr id="6" name="Slide Number Placeholder 5">
            <a:extLst>
              <a:ext uri="{FF2B5EF4-FFF2-40B4-BE49-F238E27FC236}">
                <a16:creationId xmlns:a16="http://schemas.microsoft.com/office/drawing/2014/main" id="{3ED585BB-6EF4-634D-862F-03EC4AA21F20}"/>
              </a:ext>
            </a:extLst>
          </p:cNvPr>
          <p:cNvSpPr>
            <a:spLocks noGrp="1"/>
          </p:cNvSpPr>
          <p:nvPr>
            <p:ph type="sldNum" sz="quarter" idx="12"/>
          </p:nvPr>
        </p:nvSpPr>
        <p:spPr/>
        <p:txBody>
          <a:bodyPr/>
          <a:lstStyle/>
          <a:p>
            <a:fld id="{294A09A9-5501-47C1-A89A-A340965A2BE2}" type="slidenum">
              <a:rPr lang="en-US" smtClean="0"/>
              <a:t>13</a:t>
            </a:fld>
            <a:endParaRPr lang="en-US"/>
          </a:p>
        </p:txBody>
      </p:sp>
      <p:pic>
        <p:nvPicPr>
          <p:cNvPr id="5" name="Picture 4" descr="A blue and white logo&#10;&#10;Description automatically generated">
            <a:extLst>
              <a:ext uri="{FF2B5EF4-FFF2-40B4-BE49-F238E27FC236}">
                <a16:creationId xmlns:a16="http://schemas.microsoft.com/office/drawing/2014/main" id="{F53D9F78-B550-5BDA-8811-53F39EA5C3D9}"/>
              </a:ext>
            </a:extLst>
          </p:cNvPr>
          <p:cNvPicPr>
            <a:picLocks noChangeAspect="1"/>
          </p:cNvPicPr>
          <p:nvPr/>
        </p:nvPicPr>
        <p:blipFill>
          <a:blip r:embed="rId3"/>
          <a:stretch>
            <a:fillRect/>
          </a:stretch>
        </p:blipFill>
        <p:spPr>
          <a:xfrm>
            <a:off x="2581800" y="829609"/>
            <a:ext cx="1212295" cy="68191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04DA308-E602-84FC-689E-E6CC5ECA9F63}"/>
              </a:ext>
            </a:extLst>
          </p:cNvPr>
          <p:cNvPicPr>
            <a:picLocks noChangeAspect="1"/>
          </p:cNvPicPr>
          <p:nvPr/>
        </p:nvPicPr>
        <p:blipFill>
          <a:blip r:embed="rId4"/>
          <a:stretch>
            <a:fillRect/>
          </a:stretch>
        </p:blipFill>
        <p:spPr>
          <a:xfrm>
            <a:off x="983520" y="1728442"/>
            <a:ext cx="6932834" cy="3899719"/>
          </a:xfrm>
          <a:prstGeom prst="rect">
            <a:avLst/>
          </a:prstGeom>
        </p:spPr>
      </p:pic>
      <p:pic>
        <p:nvPicPr>
          <p:cNvPr id="10" name="Picture 9" descr="A computer screen with a message&#10;&#10;Description automatically generated">
            <a:extLst>
              <a:ext uri="{FF2B5EF4-FFF2-40B4-BE49-F238E27FC236}">
                <a16:creationId xmlns:a16="http://schemas.microsoft.com/office/drawing/2014/main" id="{9F2D7218-297C-F3DE-E72C-B8F1B7BD61EC}"/>
              </a:ext>
            </a:extLst>
          </p:cNvPr>
          <p:cNvPicPr>
            <a:picLocks noChangeAspect="1"/>
          </p:cNvPicPr>
          <p:nvPr/>
        </p:nvPicPr>
        <p:blipFill>
          <a:blip r:embed="rId5"/>
          <a:stretch>
            <a:fillRect/>
          </a:stretch>
        </p:blipFill>
        <p:spPr>
          <a:xfrm>
            <a:off x="945420" y="1658897"/>
            <a:ext cx="7056468" cy="3969264"/>
          </a:xfrm>
          <a:prstGeom prst="rect">
            <a:avLst/>
          </a:prstGeom>
        </p:spPr>
      </p:pic>
    </p:spTree>
    <p:extLst>
      <p:ext uri="{BB962C8B-B14F-4D97-AF65-F5344CB8AC3E}">
        <p14:creationId xmlns:p14="http://schemas.microsoft.com/office/powerpoint/2010/main" val="589854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83E8-239D-FC50-256B-971EB9CF31D8}"/>
              </a:ext>
            </a:extLst>
          </p:cNvPr>
          <p:cNvSpPr>
            <a:spLocks noGrp="1"/>
          </p:cNvSpPr>
          <p:nvPr>
            <p:ph type="title"/>
          </p:nvPr>
        </p:nvSpPr>
        <p:spPr>
          <a:xfrm>
            <a:off x="968377" y="976515"/>
            <a:ext cx="2563812" cy="520700"/>
          </a:xfrm>
        </p:spPr>
        <p:txBody>
          <a:bodyPr/>
          <a:lstStyle/>
          <a:p>
            <a:r>
              <a:rPr lang="en-CA"/>
              <a:t>Outlook</a:t>
            </a:r>
          </a:p>
        </p:txBody>
      </p:sp>
      <p:sp>
        <p:nvSpPr>
          <p:cNvPr id="4" name="Text Placeholder 3">
            <a:extLst>
              <a:ext uri="{FF2B5EF4-FFF2-40B4-BE49-F238E27FC236}">
                <a16:creationId xmlns:a16="http://schemas.microsoft.com/office/drawing/2014/main" id="{40470835-263E-4123-48B8-D98C5D516D69}"/>
              </a:ext>
            </a:extLst>
          </p:cNvPr>
          <p:cNvSpPr>
            <a:spLocks noGrp="1"/>
          </p:cNvSpPr>
          <p:nvPr>
            <p:ph type="body" sz="half" idx="2"/>
          </p:nvPr>
        </p:nvSpPr>
        <p:spPr>
          <a:xfrm>
            <a:off x="8081709" y="1126224"/>
            <a:ext cx="3569208" cy="4906275"/>
          </a:xfrm>
        </p:spPr>
        <p:txBody>
          <a:bodyPr/>
          <a:lstStyle/>
          <a:p>
            <a:r>
              <a:rPr lang="en-CA" sz="1800"/>
              <a:t>Summarize:</a:t>
            </a:r>
          </a:p>
          <a:p>
            <a:pPr marL="285750" indent="-285750">
              <a:buFont typeface="Arial" panose="020B0604020202020204" pitchFamily="34" charset="0"/>
              <a:buChar char="•"/>
            </a:pPr>
            <a:r>
              <a:rPr lang="en-CA" sz="1800"/>
              <a:t>Summarize email threads, pulling out key points from multiple messages</a:t>
            </a:r>
          </a:p>
          <a:p>
            <a:pPr marL="285750" indent="-285750">
              <a:buFont typeface="Arial" panose="020B0604020202020204" pitchFamily="34" charset="0"/>
              <a:buChar char="•"/>
            </a:pPr>
            <a:r>
              <a:rPr lang="en-CA" sz="1800"/>
              <a:t>See what decisions have been made and what actions have been suggested</a:t>
            </a:r>
          </a:p>
          <a:p>
            <a:endParaRPr lang="en-CA" sz="1800"/>
          </a:p>
          <a:p>
            <a:r>
              <a:rPr lang="en-CA" sz="1800"/>
              <a:t>Draft:</a:t>
            </a:r>
          </a:p>
          <a:p>
            <a:pPr marL="285750" indent="-285750">
              <a:buFont typeface="Arial" panose="020B0604020202020204" pitchFamily="34" charset="0"/>
              <a:buChar char="•"/>
            </a:pPr>
            <a:r>
              <a:rPr lang="en-CA" sz="1800"/>
              <a:t>Takes a user prompt and generate a full-length email</a:t>
            </a:r>
          </a:p>
          <a:p>
            <a:pPr marL="742950" lvl="1" indent="-285750">
              <a:buFont typeface="Arial" panose="020B0604020202020204" pitchFamily="34" charset="0"/>
              <a:buChar char="•"/>
            </a:pPr>
            <a:r>
              <a:rPr lang="en-CA" sz="1800"/>
              <a:t>User can change the prompt or tone/length settings</a:t>
            </a:r>
          </a:p>
          <a:p>
            <a:pPr marL="285750" indent="-285750">
              <a:buFont typeface="Arial" panose="020B0604020202020204" pitchFamily="34" charset="0"/>
              <a:buChar char="•"/>
            </a:pPr>
            <a:r>
              <a:rPr lang="en-CA" sz="1800"/>
              <a:t>Reply to a message using the context of that thread</a:t>
            </a:r>
          </a:p>
        </p:txBody>
      </p:sp>
      <p:sp>
        <p:nvSpPr>
          <p:cNvPr id="6" name="Slide Number Placeholder 5">
            <a:extLst>
              <a:ext uri="{FF2B5EF4-FFF2-40B4-BE49-F238E27FC236}">
                <a16:creationId xmlns:a16="http://schemas.microsoft.com/office/drawing/2014/main" id="{3ED585BB-6EF4-634D-862F-03EC4AA21F20}"/>
              </a:ext>
            </a:extLst>
          </p:cNvPr>
          <p:cNvSpPr>
            <a:spLocks noGrp="1"/>
          </p:cNvSpPr>
          <p:nvPr>
            <p:ph type="sldNum" sz="quarter" idx="12"/>
          </p:nvPr>
        </p:nvSpPr>
        <p:spPr/>
        <p:txBody>
          <a:bodyPr/>
          <a:lstStyle/>
          <a:p>
            <a:fld id="{294A09A9-5501-47C1-A89A-A340965A2BE2}" type="slidenum">
              <a:rPr lang="en-US" smtClean="0"/>
              <a:t>14</a:t>
            </a:fld>
            <a:endParaRPr lang="en-US"/>
          </a:p>
        </p:txBody>
      </p:sp>
      <p:pic>
        <p:nvPicPr>
          <p:cNvPr id="7" name="Picture 6" descr="A blue square with white letter and a blue square with a black background&#10;&#10;Description automatically generated">
            <a:extLst>
              <a:ext uri="{FF2B5EF4-FFF2-40B4-BE49-F238E27FC236}">
                <a16:creationId xmlns:a16="http://schemas.microsoft.com/office/drawing/2014/main" id="{9C7ACA4E-ECC2-DBBB-1FA9-710F6F2369FA}"/>
              </a:ext>
            </a:extLst>
          </p:cNvPr>
          <p:cNvPicPr>
            <a:picLocks noChangeAspect="1"/>
          </p:cNvPicPr>
          <p:nvPr/>
        </p:nvPicPr>
        <p:blipFill>
          <a:blip r:embed="rId3"/>
          <a:stretch>
            <a:fillRect/>
          </a:stretch>
        </p:blipFill>
        <p:spPr>
          <a:xfrm>
            <a:off x="3202498" y="606225"/>
            <a:ext cx="1560002" cy="10400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347C106-EB7E-412E-2C67-DE4937B3771D}"/>
              </a:ext>
            </a:extLst>
          </p:cNvPr>
          <p:cNvPicPr>
            <a:picLocks noChangeAspect="1"/>
          </p:cNvPicPr>
          <p:nvPr/>
        </p:nvPicPr>
        <p:blipFill>
          <a:blip r:embed="rId4"/>
          <a:stretch>
            <a:fillRect/>
          </a:stretch>
        </p:blipFill>
        <p:spPr>
          <a:xfrm>
            <a:off x="939291" y="1730270"/>
            <a:ext cx="6880765" cy="3870430"/>
          </a:xfrm>
          <a:prstGeom prst="rect">
            <a:avLst/>
          </a:prstGeom>
        </p:spPr>
      </p:pic>
    </p:spTree>
    <p:extLst>
      <p:ext uri="{BB962C8B-B14F-4D97-AF65-F5344CB8AC3E}">
        <p14:creationId xmlns:p14="http://schemas.microsoft.com/office/powerpoint/2010/main" val="2567087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83E8-239D-FC50-256B-971EB9CF31D8}"/>
              </a:ext>
            </a:extLst>
          </p:cNvPr>
          <p:cNvSpPr>
            <a:spLocks noGrp="1"/>
          </p:cNvSpPr>
          <p:nvPr>
            <p:ph type="title"/>
          </p:nvPr>
        </p:nvSpPr>
        <p:spPr>
          <a:xfrm>
            <a:off x="990600" y="936338"/>
            <a:ext cx="3314700" cy="527049"/>
          </a:xfrm>
        </p:spPr>
        <p:txBody>
          <a:bodyPr/>
          <a:lstStyle/>
          <a:p>
            <a:r>
              <a:rPr lang="en-CA" err="1"/>
              <a:t>Powerpoint</a:t>
            </a:r>
            <a:endParaRPr lang="en-CA"/>
          </a:p>
        </p:txBody>
      </p:sp>
      <p:sp>
        <p:nvSpPr>
          <p:cNvPr id="4" name="Text Placeholder 3">
            <a:extLst>
              <a:ext uri="{FF2B5EF4-FFF2-40B4-BE49-F238E27FC236}">
                <a16:creationId xmlns:a16="http://schemas.microsoft.com/office/drawing/2014/main" id="{40470835-263E-4123-48B8-D98C5D516D69}"/>
              </a:ext>
            </a:extLst>
          </p:cNvPr>
          <p:cNvSpPr>
            <a:spLocks noGrp="1"/>
          </p:cNvSpPr>
          <p:nvPr>
            <p:ph type="body" sz="half" idx="2"/>
          </p:nvPr>
        </p:nvSpPr>
        <p:spPr>
          <a:xfrm>
            <a:off x="8452871" y="2001325"/>
            <a:ext cx="3218429" cy="3307275"/>
          </a:xfrm>
        </p:spPr>
        <p:txBody>
          <a:bodyPr/>
          <a:lstStyle/>
          <a:p>
            <a:r>
              <a:rPr lang="en-CA" sz="1800"/>
              <a:t>Uses:</a:t>
            </a:r>
          </a:p>
          <a:p>
            <a:pPr marL="285750" indent="-285750">
              <a:buFont typeface="Arial" panose="020B0604020202020204" pitchFamily="34" charset="0"/>
              <a:buChar char="•"/>
            </a:pPr>
            <a:r>
              <a:rPr lang="en-CA" sz="1800"/>
              <a:t>Create a draft presentation</a:t>
            </a:r>
          </a:p>
          <a:p>
            <a:pPr marL="285750" indent="-285750">
              <a:buFont typeface="Arial" panose="020B0604020202020204" pitchFamily="34" charset="0"/>
              <a:buChar char="•"/>
            </a:pPr>
            <a:r>
              <a:rPr lang="en-CA" sz="1800"/>
              <a:t>Summarize key points of a presentation</a:t>
            </a:r>
          </a:p>
          <a:p>
            <a:pPr marL="285750" indent="-285750">
              <a:buFont typeface="Arial" panose="020B0604020202020204" pitchFamily="34" charset="0"/>
              <a:buChar char="•"/>
            </a:pPr>
            <a:r>
              <a:rPr lang="en-CA" sz="1800"/>
              <a:t>Restructure slides</a:t>
            </a:r>
          </a:p>
          <a:p>
            <a:pPr marL="285750" indent="-285750">
              <a:buFont typeface="Arial" panose="020B0604020202020204" pitchFamily="34" charset="0"/>
              <a:buChar char="•"/>
            </a:pPr>
            <a:r>
              <a:rPr lang="en-CA" sz="1800"/>
              <a:t>Generate slides and images</a:t>
            </a:r>
          </a:p>
          <a:p>
            <a:pPr marL="285750" indent="-285750">
              <a:buFont typeface="Arial" panose="020B0604020202020204" pitchFamily="34" charset="0"/>
              <a:buChar char="•"/>
            </a:pPr>
            <a:r>
              <a:rPr lang="en-CA" sz="1800"/>
              <a:t>Ask and answer different questions in relation to presentation contents</a:t>
            </a:r>
          </a:p>
        </p:txBody>
      </p:sp>
      <p:sp>
        <p:nvSpPr>
          <p:cNvPr id="6" name="Slide Number Placeholder 5">
            <a:extLst>
              <a:ext uri="{FF2B5EF4-FFF2-40B4-BE49-F238E27FC236}">
                <a16:creationId xmlns:a16="http://schemas.microsoft.com/office/drawing/2014/main" id="{3ED585BB-6EF4-634D-862F-03EC4AA21F20}"/>
              </a:ext>
            </a:extLst>
          </p:cNvPr>
          <p:cNvSpPr>
            <a:spLocks noGrp="1"/>
          </p:cNvSpPr>
          <p:nvPr>
            <p:ph type="sldNum" sz="quarter" idx="12"/>
          </p:nvPr>
        </p:nvSpPr>
        <p:spPr/>
        <p:txBody>
          <a:bodyPr/>
          <a:lstStyle/>
          <a:p>
            <a:fld id="{294A09A9-5501-47C1-A89A-A340965A2BE2}" type="slidenum">
              <a:rPr lang="en-US" smtClean="0"/>
              <a:t>15</a:t>
            </a:fld>
            <a:endParaRPr lang="en-US"/>
          </a:p>
        </p:txBody>
      </p:sp>
      <p:pic>
        <p:nvPicPr>
          <p:cNvPr id="5" name="Picture 4" descr="A logo of a company&#10;&#10;Description automatically generated">
            <a:extLst>
              <a:ext uri="{FF2B5EF4-FFF2-40B4-BE49-F238E27FC236}">
                <a16:creationId xmlns:a16="http://schemas.microsoft.com/office/drawing/2014/main" id="{45B311F0-38FE-B314-B2E6-8311C2F1C2B0}"/>
              </a:ext>
            </a:extLst>
          </p:cNvPr>
          <p:cNvPicPr>
            <a:picLocks noChangeAspect="1"/>
          </p:cNvPicPr>
          <p:nvPr/>
        </p:nvPicPr>
        <p:blipFill>
          <a:blip r:embed="rId3"/>
          <a:stretch>
            <a:fillRect/>
          </a:stretch>
        </p:blipFill>
        <p:spPr>
          <a:xfrm>
            <a:off x="4197859" y="749806"/>
            <a:ext cx="1202690" cy="75168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EBCCA49-51CB-919D-631C-D3458FD4F3FB}"/>
              </a:ext>
            </a:extLst>
          </p:cNvPr>
          <p:cNvPicPr>
            <a:picLocks noChangeAspect="1"/>
          </p:cNvPicPr>
          <p:nvPr/>
        </p:nvPicPr>
        <p:blipFill rotWithShape="1">
          <a:blip r:embed="rId4"/>
          <a:srcRect l="2538" r="1346"/>
          <a:stretch/>
        </p:blipFill>
        <p:spPr>
          <a:xfrm>
            <a:off x="990601" y="1749601"/>
            <a:ext cx="6972299" cy="408042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A4342EA-4158-9ED2-9665-C08E09DED6B6}"/>
              </a:ext>
            </a:extLst>
          </p:cNvPr>
          <p:cNvPicPr>
            <a:picLocks noChangeAspect="1"/>
          </p:cNvPicPr>
          <p:nvPr/>
        </p:nvPicPr>
        <p:blipFill rotWithShape="1">
          <a:blip r:embed="rId5"/>
          <a:srcRect l="1554" r="1900"/>
          <a:stretch/>
        </p:blipFill>
        <p:spPr>
          <a:xfrm>
            <a:off x="990600" y="1749601"/>
            <a:ext cx="7003509" cy="4080422"/>
          </a:xfrm>
          <a:prstGeom prst="rect">
            <a:avLst/>
          </a:prstGeom>
        </p:spPr>
      </p:pic>
    </p:spTree>
    <p:extLst>
      <p:ext uri="{BB962C8B-B14F-4D97-AF65-F5344CB8AC3E}">
        <p14:creationId xmlns:p14="http://schemas.microsoft.com/office/powerpoint/2010/main" val="170269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83E8-239D-FC50-256B-971EB9CF31D8}"/>
              </a:ext>
            </a:extLst>
          </p:cNvPr>
          <p:cNvSpPr>
            <a:spLocks noGrp="1"/>
          </p:cNvSpPr>
          <p:nvPr>
            <p:ph type="title"/>
          </p:nvPr>
        </p:nvSpPr>
        <p:spPr>
          <a:xfrm>
            <a:off x="899547" y="996726"/>
            <a:ext cx="1789112" cy="557854"/>
          </a:xfrm>
        </p:spPr>
        <p:txBody>
          <a:bodyPr/>
          <a:lstStyle/>
          <a:p>
            <a:r>
              <a:rPr lang="en-CA"/>
              <a:t>excel</a:t>
            </a:r>
          </a:p>
        </p:txBody>
      </p:sp>
      <p:sp>
        <p:nvSpPr>
          <p:cNvPr id="4" name="Text Placeholder 3">
            <a:extLst>
              <a:ext uri="{FF2B5EF4-FFF2-40B4-BE49-F238E27FC236}">
                <a16:creationId xmlns:a16="http://schemas.microsoft.com/office/drawing/2014/main" id="{40470835-263E-4123-48B8-D98C5D516D69}"/>
              </a:ext>
            </a:extLst>
          </p:cNvPr>
          <p:cNvSpPr>
            <a:spLocks noGrp="1"/>
          </p:cNvSpPr>
          <p:nvPr>
            <p:ph type="body" sz="half" idx="2"/>
          </p:nvPr>
        </p:nvSpPr>
        <p:spPr>
          <a:xfrm>
            <a:off x="8547102" y="1653361"/>
            <a:ext cx="3238043" cy="4050505"/>
          </a:xfrm>
        </p:spPr>
        <p:txBody>
          <a:bodyPr/>
          <a:lstStyle/>
          <a:p>
            <a:r>
              <a:rPr lang="en-CA"/>
              <a:t>Uses:</a:t>
            </a:r>
          </a:p>
          <a:p>
            <a:pPr marL="285750" indent="-285750">
              <a:buFont typeface="Arial" panose="020B0604020202020204" pitchFamily="34" charset="0"/>
              <a:buChar char="•"/>
            </a:pPr>
            <a:r>
              <a:rPr lang="en-CA"/>
              <a:t>Explore and analyze data</a:t>
            </a:r>
          </a:p>
          <a:p>
            <a:pPr marL="285750" indent="-285750">
              <a:buFont typeface="Arial" panose="020B0604020202020204" pitchFamily="34" charset="0"/>
              <a:buChar char="•"/>
            </a:pPr>
            <a:r>
              <a:rPr lang="en-CA"/>
              <a:t>Identify and visualize trends</a:t>
            </a:r>
          </a:p>
          <a:p>
            <a:pPr marL="285750" indent="-285750">
              <a:buFont typeface="Arial" panose="020B0604020202020204" pitchFamily="34" charset="0"/>
              <a:buChar char="•"/>
            </a:pPr>
            <a:r>
              <a:rPr lang="en-CA"/>
              <a:t>Offer recommendations to drive different outcomes based on the data</a:t>
            </a:r>
          </a:p>
          <a:p>
            <a:pPr marL="285750" indent="-285750">
              <a:buFont typeface="Arial" panose="020B0604020202020204" pitchFamily="34" charset="0"/>
              <a:buChar char="•"/>
            </a:pPr>
            <a:r>
              <a:rPr lang="en-CA"/>
              <a:t>Generate formulas</a:t>
            </a:r>
          </a:p>
          <a:p>
            <a:pPr marL="285750" indent="-285750">
              <a:buFont typeface="Arial" panose="020B0604020202020204" pitchFamily="34" charset="0"/>
              <a:buChar char="•"/>
            </a:pPr>
            <a:r>
              <a:rPr lang="en-CA"/>
              <a:t>Format data</a:t>
            </a:r>
          </a:p>
          <a:p>
            <a:pPr marL="285750" indent="-285750">
              <a:buFont typeface="Arial" panose="020B0604020202020204" pitchFamily="34" charset="0"/>
              <a:buChar char="•"/>
            </a:pPr>
            <a:r>
              <a:rPr lang="en-CA"/>
              <a:t>Create graphs</a:t>
            </a:r>
          </a:p>
          <a:p>
            <a:pPr marL="285750" indent="-285750">
              <a:buFont typeface="Arial" panose="020B0604020202020204" pitchFamily="34" charset="0"/>
              <a:buChar char="•"/>
            </a:pPr>
            <a:endParaRPr lang="en-CA"/>
          </a:p>
        </p:txBody>
      </p:sp>
      <p:sp>
        <p:nvSpPr>
          <p:cNvPr id="6" name="Slide Number Placeholder 5">
            <a:extLst>
              <a:ext uri="{FF2B5EF4-FFF2-40B4-BE49-F238E27FC236}">
                <a16:creationId xmlns:a16="http://schemas.microsoft.com/office/drawing/2014/main" id="{3ED585BB-6EF4-634D-862F-03EC4AA21F20}"/>
              </a:ext>
            </a:extLst>
          </p:cNvPr>
          <p:cNvSpPr>
            <a:spLocks noGrp="1"/>
          </p:cNvSpPr>
          <p:nvPr>
            <p:ph type="sldNum" sz="quarter" idx="12"/>
          </p:nvPr>
        </p:nvSpPr>
        <p:spPr/>
        <p:txBody>
          <a:bodyPr/>
          <a:lstStyle/>
          <a:p>
            <a:fld id="{294A09A9-5501-47C1-A89A-A340965A2BE2}" type="slidenum">
              <a:rPr lang="en-US" smtClean="0"/>
              <a:t>16</a:t>
            </a:fld>
            <a:endParaRPr lang="en-US"/>
          </a:p>
        </p:txBody>
      </p:sp>
      <p:pic>
        <p:nvPicPr>
          <p:cNvPr id="7" name="Picture 6" descr="A green square with white x on it&#10;&#10;Description automatically generated">
            <a:extLst>
              <a:ext uri="{FF2B5EF4-FFF2-40B4-BE49-F238E27FC236}">
                <a16:creationId xmlns:a16="http://schemas.microsoft.com/office/drawing/2014/main" id="{665E7549-34A4-D285-4C7F-9814E67205B5}"/>
              </a:ext>
            </a:extLst>
          </p:cNvPr>
          <p:cNvPicPr>
            <a:picLocks noChangeAspect="1"/>
          </p:cNvPicPr>
          <p:nvPr/>
        </p:nvPicPr>
        <p:blipFill>
          <a:blip r:embed="rId3"/>
          <a:stretch>
            <a:fillRect/>
          </a:stretch>
        </p:blipFill>
        <p:spPr>
          <a:xfrm>
            <a:off x="2286457" y="756351"/>
            <a:ext cx="1358443" cy="90562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8DC99C2-AE01-6BF8-05AF-73970B8B64DF}"/>
              </a:ext>
            </a:extLst>
          </p:cNvPr>
          <p:cNvPicPr>
            <a:picLocks noChangeAspect="1"/>
          </p:cNvPicPr>
          <p:nvPr/>
        </p:nvPicPr>
        <p:blipFill>
          <a:blip r:embed="rId4"/>
          <a:stretch>
            <a:fillRect/>
          </a:stretch>
        </p:blipFill>
        <p:spPr>
          <a:xfrm>
            <a:off x="899547" y="1769381"/>
            <a:ext cx="7200900" cy="4050506"/>
          </a:xfrm>
          <a:prstGeom prst="rect">
            <a:avLst/>
          </a:prstGeom>
        </p:spPr>
      </p:pic>
    </p:spTree>
    <p:extLst>
      <p:ext uri="{BB962C8B-B14F-4D97-AF65-F5344CB8AC3E}">
        <p14:creationId xmlns:p14="http://schemas.microsoft.com/office/powerpoint/2010/main" val="3548611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83E8-239D-FC50-256B-971EB9CF31D8}"/>
              </a:ext>
            </a:extLst>
          </p:cNvPr>
          <p:cNvSpPr>
            <a:spLocks noGrp="1"/>
          </p:cNvSpPr>
          <p:nvPr>
            <p:ph type="title"/>
          </p:nvPr>
        </p:nvSpPr>
        <p:spPr>
          <a:xfrm>
            <a:off x="899546" y="996726"/>
            <a:ext cx="3621653" cy="557854"/>
          </a:xfrm>
        </p:spPr>
        <p:txBody>
          <a:bodyPr/>
          <a:lstStyle/>
          <a:p>
            <a:r>
              <a:rPr lang="en-CA"/>
              <a:t>Power BI</a:t>
            </a:r>
          </a:p>
        </p:txBody>
      </p:sp>
      <p:sp>
        <p:nvSpPr>
          <p:cNvPr id="4" name="Text Placeholder 3">
            <a:extLst>
              <a:ext uri="{FF2B5EF4-FFF2-40B4-BE49-F238E27FC236}">
                <a16:creationId xmlns:a16="http://schemas.microsoft.com/office/drawing/2014/main" id="{40470835-263E-4123-48B8-D98C5D516D69}"/>
              </a:ext>
            </a:extLst>
          </p:cNvPr>
          <p:cNvSpPr>
            <a:spLocks noGrp="1"/>
          </p:cNvSpPr>
          <p:nvPr>
            <p:ph type="body" sz="half" idx="2"/>
          </p:nvPr>
        </p:nvSpPr>
        <p:spPr>
          <a:xfrm>
            <a:off x="8661403" y="2057315"/>
            <a:ext cx="2946398" cy="3395089"/>
          </a:xfrm>
        </p:spPr>
        <p:txBody>
          <a:bodyPr/>
          <a:lstStyle/>
          <a:p>
            <a:r>
              <a:rPr lang="en-CA"/>
              <a:t>Uses:</a:t>
            </a:r>
          </a:p>
          <a:p>
            <a:pPr marL="285750" indent="-285750">
              <a:buFont typeface="Arial" panose="020B0604020202020204" pitchFamily="34" charset="0"/>
              <a:buChar char="•"/>
            </a:pPr>
            <a:r>
              <a:rPr lang="en-CA"/>
              <a:t>Create visuals and insights through a  prompt</a:t>
            </a:r>
          </a:p>
          <a:p>
            <a:pPr marL="285750" indent="-285750">
              <a:buFont typeface="Arial" panose="020B0604020202020204" pitchFamily="34" charset="0"/>
              <a:buChar char="•"/>
            </a:pPr>
            <a:r>
              <a:rPr lang="en-CA"/>
              <a:t>Generate and edit DAX queries</a:t>
            </a:r>
          </a:p>
          <a:p>
            <a:pPr marL="285750" indent="-285750">
              <a:buFont typeface="Arial" panose="020B0604020202020204" pitchFamily="34" charset="0"/>
              <a:buChar char="•"/>
            </a:pPr>
            <a:r>
              <a:rPr lang="en-CA"/>
              <a:t>Create narrative summaries</a:t>
            </a:r>
          </a:p>
          <a:p>
            <a:pPr marL="285750" indent="-285750">
              <a:buFont typeface="Arial" panose="020B0604020202020204" pitchFamily="34" charset="0"/>
              <a:buChar char="•"/>
            </a:pPr>
            <a:r>
              <a:rPr lang="en-CA"/>
              <a:t>Ask questions about data</a:t>
            </a:r>
          </a:p>
          <a:p>
            <a:pPr marL="285750" indent="-285750">
              <a:buFont typeface="Arial" panose="020B0604020202020204" pitchFamily="34" charset="0"/>
              <a:buChar char="•"/>
            </a:pPr>
            <a:r>
              <a:rPr lang="en-CA"/>
              <a:t>Tailor the tone, scope and style of narratives</a:t>
            </a:r>
          </a:p>
          <a:p>
            <a:pPr marL="285750" indent="-285750">
              <a:buFont typeface="Arial" panose="020B0604020202020204" pitchFamily="34" charset="0"/>
              <a:buChar char="•"/>
            </a:pPr>
            <a:r>
              <a:rPr lang="en-CA"/>
              <a:t>Text summaries</a:t>
            </a:r>
          </a:p>
          <a:p>
            <a:pPr marL="285750" indent="-285750">
              <a:buFont typeface="Arial" panose="020B0604020202020204" pitchFamily="34" charset="0"/>
              <a:buChar char="•"/>
            </a:pPr>
            <a:endParaRPr lang="en-CA"/>
          </a:p>
        </p:txBody>
      </p:sp>
      <p:sp>
        <p:nvSpPr>
          <p:cNvPr id="6" name="Slide Number Placeholder 5">
            <a:extLst>
              <a:ext uri="{FF2B5EF4-FFF2-40B4-BE49-F238E27FC236}">
                <a16:creationId xmlns:a16="http://schemas.microsoft.com/office/drawing/2014/main" id="{3ED585BB-6EF4-634D-862F-03EC4AA21F20}"/>
              </a:ext>
            </a:extLst>
          </p:cNvPr>
          <p:cNvSpPr>
            <a:spLocks noGrp="1"/>
          </p:cNvSpPr>
          <p:nvPr>
            <p:ph type="sldNum" sz="quarter" idx="12"/>
          </p:nvPr>
        </p:nvSpPr>
        <p:spPr/>
        <p:txBody>
          <a:bodyPr/>
          <a:lstStyle/>
          <a:p>
            <a:fld id="{294A09A9-5501-47C1-A89A-A340965A2BE2}" type="slidenum">
              <a:rPr lang="en-US" smtClean="0"/>
              <a:t>17</a:t>
            </a:fld>
            <a:endParaRPr lang="en-US"/>
          </a:p>
        </p:txBody>
      </p:sp>
      <p:pic>
        <p:nvPicPr>
          <p:cNvPr id="5" name="Picture 4" descr="A yellow logo with black background&#10;&#10;Description automatically generated">
            <a:extLst>
              <a:ext uri="{FF2B5EF4-FFF2-40B4-BE49-F238E27FC236}">
                <a16:creationId xmlns:a16="http://schemas.microsoft.com/office/drawing/2014/main" id="{AFD8C1A8-2B36-D179-58D0-29916F4483DF}"/>
              </a:ext>
            </a:extLst>
          </p:cNvPr>
          <p:cNvPicPr>
            <a:picLocks noChangeAspect="1"/>
          </p:cNvPicPr>
          <p:nvPr/>
        </p:nvPicPr>
        <p:blipFill>
          <a:blip r:embed="rId3"/>
          <a:stretch>
            <a:fillRect/>
          </a:stretch>
        </p:blipFill>
        <p:spPr>
          <a:xfrm>
            <a:off x="3511759" y="785229"/>
            <a:ext cx="895141" cy="886982"/>
          </a:xfrm>
          <a:prstGeom prst="rect">
            <a:avLst/>
          </a:prstGeom>
        </p:spPr>
      </p:pic>
      <p:pic>
        <p:nvPicPr>
          <p:cNvPr id="10" name="Picture 9" descr="A computer screen shot of a computer screen&#10;&#10;Description automatically generated">
            <a:extLst>
              <a:ext uri="{FF2B5EF4-FFF2-40B4-BE49-F238E27FC236}">
                <a16:creationId xmlns:a16="http://schemas.microsoft.com/office/drawing/2014/main" id="{EB807005-6895-3447-D414-BFC05381BA7E}"/>
              </a:ext>
            </a:extLst>
          </p:cNvPr>
          <p:cNvPicPr>
            <a:picLocks noChangeAspect="1"/>
          </p:cNvPicPr>
          <p:nvPr/>
        </p:nvPicPr>
        <p:blipFill>
          <a:blip r:embed="rId4"/>
          <a:stretch>
            <a:fillRect/>
          </a:stretch>
        </p:blipFill>
        <p:spPr>
          <a:xfrm>
            <a:off x="899546" y="1766077"/>
            <a:ext cx="7071228" cy="3977566"/>
          </a:xfrm>
          <a:prstGeom prst="rect">
            <a:avLst/>
          </a:prstGeom>
        </p:spPr>
      </p:pic>
    </p:spTree>
    <p:extLst>
      <p:ext uri="{BB962C8B-B14F-4D97-AF65-F5344CB8AC3E}">
        <p14:creationId xmlns:p14="http://schemas.microsoft.com/office/powerpoint/2010/main" val="2343954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83E8-239D-FC50-256B-971EB9CF31D8}"/>
              </a:ext>
            </a:extLst>
          </p:cNvPr>
          <p:cNvSpPr>
            <a:spLocks noGrp="1"/>
          </p:cNvSpPr>
          <p:nvPr>
            <p:ph type="title"/>
          </p:nvPr>
        </p:nvSpPr>
        <p:spPr>
          <a:xfrm>
            <a:off x="983520" y="948153"/>
            <a:ext cx="6585680" cy="563372"/>
          </a:xfrm>
        </p:spPr>
        <p:txBody>
          <a:bodyPr/>
          <a:lstStyle/>
          <a:p>
            <a:r>
              <a:rPr lang="en-CA"/>
              <a:t>365 chat/Business chat</a:t>
            </a:r>
          </a:p>
        </p:txBody>
      </p:sp>
      <p:sp>
        <p:nvSpPr>
          <p:cNvPr id="4" name="Text Placeholder 3">
            <a:extLst>
              <a:ext uri="{FF2B5EF4-FFF2-40B4-BE49-F238E27FC236}">
                <a16:creationId xmlns:a16="http://schemas.microsoft.com/office/drawing/2014/main" id="{40470835-263E-4123-48B8-D98C5D516D69}"/>
              </a:ext>
            </a:extLst>
          </p:cNvPr>
          <p:cNvSpPr>
            <a:spLocks noGrp="1"/>
          </p:cNvSpPr>
          <p:nvPr>
            <p:ph type="body" sz="half" idx="2"/>
          </p:nvPr>
        </p:nvSpPr>
        <p:spPr>
          <a:xfrm>
            <a:off x="8309006" y="1448250"/>
            <a:ext cx="3184494" cy="4467095"/>
          </a:xfrm>
        </p:spPr>
        <p:txBody>
          <a:bodyPr/>
          <a:lstStyle/>
          <a:p>
            <a:r>
              <a:rPr lang="en-CA" sz="1800"/>
              <a:t>Available in:</a:t>
            </a:r>
          </a:p>
          <a:p>
            <a:pPr marL="285750" indent="-285750">
              <a:buFont typeface="Arial" panose="020B0604020202020204" pitchFamily="34" charset="0"/>
              <a:buChar char="•"/>
            </a:pPr>
            <a:r>
              <a:rPr lang="en-CA" sz="1800"/>
              <a:t>Copilot app for Teams</a:t>
            </a:r>
          </a:p>
          <a:p>
            <a:pPr marL="285750" indent="-285750">
              <a:buFont typeface="Arial" panose="020B0604020202020204" pitchFamily="34" charset="0"/>
              <a:buChar char="•"/>
            </a:pPr>
            <a:r>
              <a:rPr lang="en-CA" sz="1800"/>
              <a:t>Microsoft Bing</a:t>
            </a:r>
          </a:p>
          <a:p>
            <a:pPr marL="285750" indent="-285750">
              <a:buFont typeface="Arial" panose="020B0604020202020204" pitchFamily="34" charset="0"/>
              <a:buChar char="•"/>
            </a:pPr>
            <a:r>
              <a:rPr lang="en-CA" sz="1800"/>
              <a:t>Microsoft365.com</a:t>
            </a:r>
          </a:p>
          <a:p>
            <a:endParaRPr lang="en-CA" sz="1800"/>
          </a:p>
          <a:p>
            <a:r>
              <a:rPr lang="en-CA" sz="1800"/>
              <a:t>Uses:</a:t>
            </a:r>
          </a:p>
          <a:p>
            <a:pPr marL="285750" indent="-285750">
              <a:buFont typeface="Arial" panose="020B0604020202020204" pitchFamily="34" charset="0"/>
              <a:buChar char="•"/>
            </a:pPr>
            <a:r>
              <a:rPr lang="en-CA" sz="1800"/>
              <a:t>Summarize large amounts of data</a:t>
            </a:r>
          </a:p>
          <a:p>
            <a:pPr marL="285750" indent="-285750">
              <a:buFont typeface="Arial" panose="020B0604020202020204" pitchFamily="34" charset="0"/>
              <a:buChar char="•"/>
            </a:pPr>
            <a:r>
              <a:rPr lang="en-CA" sz="1800"/>
              <a:t>Brainstorm ideas and draft new content</a:t>
            </a:r>
          </a:p>
          <a:p>
            <a:pPr marL="285750" indent="-285750">
              <a:buFont typeface="Arial" panose="020B0604020202020204" pitchFamily="34" charset="0"/>
              <a:buChar char="•"/>
            </a:pPr>
            <a:r>
              <a:rPr lang="en-CA" sz="1800"/>
              <a:t>Personal search engine for files and messages</a:t>
            </a:r>
          </a:p>
        </p:txBody>
      </p:sp>
      <p:sp>
        <p:nvSpPr>
          <p:cNvPr id="6" name="Slide Number Placeholder 5">
            <a:extLst>
              <a:ext uri="{FF2B5EF4-FFF2-40B4-BE49-F238E27FC236}">
                <a16:creationId xmlns:a16="http://schemas.microsoft.com/office/drawing/2014/main" id="{3ED585BB-6EF4-634D-862F-03EC4AA21F20}"/>
              </a:ext>
            </a:extLst>
          </p:cNvPr>
          <p:cNvSpPr>
            <a:spLocks noGrp="1"/>
          </p:cNvSpPr>
          <p:nvPr>
            <p:ph type="sldNum" sz="quarter" idx="12"/>
          </p:nvPr>
        </p:nvSpPr>
        <p:spPr/>
        <p:txBody>
          <a:bodyPr/>
          <a:lstStyle/>
          <a:p>
            <a:fld id="{294A09A9-5501-47C1-A89A-A340965A2BE2}" type="slidenum">
              <a:rPr lang="en-US" smtClean="0"/>
              <a:t>18</a:t>
            </a:fld>
            <a:endParaRPr lang="en-US"/>
          </a:p>
        </p:txBody>
      </p:sp>
      <p:pic>
        <p:nvPicPr>
          <p:cNvPr id="8" name="Picture 7" descr="A screenshot of a computer&#10;&#10;Description automatically generated">
            <a:extLst>
              <a:ext uri="{FF2B5EF4-FFF2-40B4-BE49-F238E27FC236}">
                <a16:creationId xmlns:a16="http://schemas.microsoft.com/office/drawing/2014/main" id="{604DA308-E602-84FC-689E-E6CC5ECA9F63}"/>
              </a:ext>
            </a:extLst>
          </p:cNvPr>
          <p:cNvPicPr>
            <a:picLocks noChangeAspect="1"/>
          </p:cNvPicPr>
          <p:nvPr/>
        </p:nvPicPr>
        <p:blipFill>
          <a:blip r:embed="rId3"/>
          <a:stretch>
            <a:fillRect/>
          </a:stretch>
        </p:blipFill>
        <p:spPr>
          <a:xfrm>
            <a:off x="983520" y="1728442"/>
            <a:ext cx="6932834" cy="3899719"/>
          </a:xfrm>
          <a:prstGeom prst="rect">
            <a:avLst/>
          </a:prstGeom>
        </p:spPr>
      </p:pic>
    </p:spTree>
    <p:extLst>
      <p:ext uri="{BB962C8B-B14F-4D97-AF65-F5344CB8AC3E}">
        <p14:creationId xmlns:p14="http://schemas.microsoft.com/office/powerpoint/2010/main" val="599943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5554-A9A6-6D64-8C9F-CA02F078EF61}"/>
              </a:ext>
            </a:extLst>
          </p:cNvPr>
          <p:cNvSpPr>
            <a:spLocks noGrp="1"/>
          </p:cNvSpPr>
          <p:nvPr>
            <p:ph type="ctrTitle"/>
          </p:nvPr>
        </p:nvSpPr>
        <p:spPr/>
        <p:txBody>
          <a:bodyPr/>
          <a:lstStyle/>
          <a:p>
            <a:r>
              <a:rPr lang="en-CA"/>
              <a:t>Copilot versus chatgpt</a:t>
            </a:r>
          </a:p>
        </p:txBody>
      </p:sp>
      <p:sp>
        <p:nvSpPr>
          <p:cNvPr id="3" name="Subtitle 2">
            <a:extLst>
              <a:ext uri="{FF2B5EF4-FFF2-40B4-BE49-F238E27FC236}">
                <a16:creationId xmlns:a16="http://schemas.microsoft.com/office/drawing/2014/main" id="{154CE478-5451-6C87-C9D8-E87722143E9F}"/>
              </a:ext>
            </a:extLst>
          </p:cNvPr>
          <p:cNvSpPr>
            <a:spLocks noGrp="1"/>
          </p:cNvSpPr>
          <p:nvPr>
            <p:ph type="subTitle" idx="1"/>
          </p:nvPr>
        </p:nvSpPr>
        <p:spPr/>
        <p:txBody>
          <a:bodyPr/>
          <a:lstStyle/>
          <a:p>
            <a:r>
              <a:rPr lang="en-CA"/>
              <a:t>How do they match up?</a:t>
            </a:r>
          </a:p>
        </p:txBody>
      </p:sp>
    </p:spTree>
    <p:extLst>
      <p:ext uri="{BB962C8B-B14F-4D97-AF65-F5344CB8AC3E}">
        <p14:creationId xmlns:p14="http://schemas.microsoft.com/office/powerpoint/2010/main" val="3931044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2</a:t>
            </a:fld>
            <a:endParaRPr lang="en-US"/>
          </a:p>
        </p:txBody>
      </p:sp>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a:ln w="28575">
                  <a:noFill/>
                  <a:prstDash val="solid"/>
                </a:ln>
                <a:solidFill>
                  <a:schemeClr val="bg1"/>
                </a:solidFill>
                <a:latin typeface="Tw Cen MT" panose="020B0602020104020603" pitchFamily="34" charset="77"/>
              </a:rPr>
              <a:t>Topics</a:t>
            </a:r>
            <a:endParaRPr lang="en-US"/>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marL="342900" indent="-342900" algn="l">
              <a:lnSpc>
                <a:spcPct val="150000"/>
              </a:lnSpc>
              <a:buClr>
                <a:schemeClr val="accent6"/>
              </a:buClr>
              <a:buFont typeface="Courier New" panose="02070309020205020404" pitchFamily="49" charset="0"/>
              <a:buChar char="o"/>
            </a:pPr>
            <a:r>
              <a:rPr lang="en-US">
                <a:latin typeface="Segoe UI Light" panose="020B0502040204020203" pitchFamily="34" charset="0"/>
                <a:cs typeface="Segoe UI Light" panose="020B0502040204020203" pitchFamily="34" charset="0"/>
              </a:rPr>
              <a:t>Introduction</a:t>
            </a:r>
            <a:endParaRPr lang="en-US">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a:solidFill>
                  <a:schemeClr val="bg1"/>
                </a:solidFill>
                <a:latin typeface="Segoe UI Light" panose="020B0502040204020203" pitchFamily="34" charset="0"/>
                <a:cs typeface="Segoe UI Light" panose="020B0502040204020203" pitchFamily="34" charset="0"/>
              </a:rPr>
              <a:t>Description</a:t>
            </a:r>
          </a:p>
          <a:p>
            <a:pPr marL="342900" indent="-342900" algn="l">
              <a:lnSpc>
                <a:spcPct val="150000"/>
              </a:lnSpc>
              <a:buClr>
                <a:schemeClr val="accent6"/>
              </a:buClr>
              <a:buFont typeface="Courier New" panose="02070309020205020404" pitchFamily="49" charset="0"/>
              <a:buChar char="o"/>
            </a:pPr>
            <a:r>
              <a:rPr lang="en-US">
                <a:latin typeface="Segoe UI Light" panose="020B0502040204020203" pitchFamily="34" charset="0"/>
                <a:cs typeface="Segoe UI Light" panose="020B0502040204020203" pitchFamily="34" charset="0"/>
              </a:rPr>
              <a:t>Capabilities</a:t>
            </a:r>
            <a:endParaRPr lang="en-US">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a:solidFill>
                  <a:schemeClr val="bg1"/>
                </a:solidFill>
                <a:latin typeface="Segoe UI Light" panose="020B0502040204020203" pitchFamily="34" charset="0"/>
                <a:cs typeface="Segoe UI Light" panose="020B0502040204020203" pitchFamily="34" charset="0"/>
              </a:rPr>
              <a:t>Pr</a:t>
            </a:r>
            <a:r>
              <a:rPr lang="en-US">
                <a:latin typeface="Segoe UI Light" panose="020B0502040204020203" pitchFamily="34" charset="0"/>
                <a:cs typeface="Segoe UI Light" panose="020B0502040204020203" pitchFamily="34" charset="0"/>
              </a:rPr>
              <a:t>ivacy and Security</a:t>
            </a:r>
            <a:endParaRPr lang="en-US">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a:latin typeface="Segoe UI Light" panose="020B0502040204020203" pitchFamily="34" charset="0"/>
                <a:cs typeface="Segoe UI Light" panose="020B0502040204020203" pitchFamily="34" charset="0"/>
              </a:rPr>
              <a:t>Conclusion</a:t>
            </a:r>
            <a:endParaRPr lang="en-US">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48027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EEB5-4292-61FA-8E26-419D8D482D4A}"/>
              </a:ext>
            </a:extLst>
          </p:cNvPr>
          <p:cNvSpPr>
            <a:spLocks noGrp="1"/>
          </p:cNvSpPr>
          <p:nvPr>
            <p:ph type="title"/>
          </p:nvPr>
        </p:nvSpPr>
        <p:spPr/>
        <p:txBody>
          <a:bodyPr/>
          <a:lstStyle/>
          <a:p>
            <a:r>
              <a:rPr lang="en-CA"/>
              <a:t>comparison</a:t>
            </a:r>
          </a:p>
        </p:txBody>
      </p:sp>
      <p:sp>
        <p:nvSpPr>
          <p:cNvPr id="3" name="Text Placeholder 2">
            <a:extLst>
              <a:ext uri="{FF2B5EF4-FFF2-40B4-BE49-F238E27FC236}">
                <a16:creationId xmlns:a16="http://schemas.microsoft.com/office/drawing/2014/main" id="{6BEDC6A7-6A75-FFF6-31B5-D9BE4EDABEA5}"/>
              </a:ext>
            </a:extLst>
          </p:cNvPr>
          <p:cNvSpPr>
            <a:spLocks noGrp="1"/>
          </p:cNvSpPr>
          <p:nvPr>
            <p:ph type="body" idx="1"/>
          </p:nvPr>
        </p:nvSpPr>
        <p:spPr>
          <a:xfrm>
            <a:off x="1536192" y="2185416"/>
            <a:ext cx="3621024" cy="493776"/>
          </a:xfrm>
        </p:spPr>
        <p:txBody>
          <a:bodyPr/>
          <a:lstStyle/>
          <a:p>
            <a:r>
              <a:rPr lang="en-CA"/>
              <a:t>Microsoft 365 Copilot</a:t>
            </a:r>
          </a:p>
        </p:txBody>
      </p:sp>
      <p:sp>
        <p:nvSpPr>
          <p:cNvPr id="5" name="Text Placeholder 4">
            <a:extLst>
              <a:ext uri="{FF2B5EF4-FFF2-40B4-BE49-F238E27FC236}">
                <a16:creationId xmlns:a16="http://schemas.microsoft.com/office/drawing/2014/main" id="{0235BFDB-C52A-88F5-8077-D78E8494E136}"/>
              </a:ext>
            </a:extLst>
          </p:cNvPr>
          <p:cNvSpPr>
            <a:spLocks noGrp="1"/>
          </p:cNvSpPr>
          <p:nvPr>
            <p:ph type="body" sz="quarter" idx="3"/>
          </p:nvPr>
        </p:nvSpPr>
        <p:spPr/>
        <p:txBody>
          <a:bodyPr/>
          <a:lstStyle/>
          <a:p>
            <a:r>
              <a:rPr lang="en-CA"/>
              <a:t>ChatGPT</a:t>
            </a:r>
          </a:p>
        </p:txBody>
      </p:sp>
      <p:sp>
        <p:nvSpPr>
          <p:cNvPr id="6" name="Content Placeholder 5">
            <a:extLst>
              <a:ext uri="{FF2B5EF4-FFF2-40B4-BE49-F238E27FC236}">
                <a16:creationId xmlns:a16="http://schemas.microsoft.com/office/drawing/2014/main" id="{60EE0E90-4CD4-3D03-D9E3-C96A27D588BE}"/>
              </a:ext>
            </a:extLst>
          </p:cNvPr>
          <p:cNvSpPr>
            <a:spLocks noGrp="1"/>
          </p:cNvSpPr>
          <p:nvPr>
            <p:ph sz="quarter" idx="4"/>
          </p:nvPr>
        </p:nvSpPr>
        <p:spPr>
          <a:xfrm>
            <a:off x="5541264" y="2743200"/>
            <a:ext cx="3621024" cy="2578608"/>
          </a:xfrm>
        </p:spPr>
        <p:txBody>
          <a:bodyPr/>
          <a:lstStyle/>
          <a:p>
            <a:r>
              <a:rPr lang="en-CA"/>
              <a:t>Chatbot</a:t>
            </a:r>
          </a:p>
          <a:p>
            <a:r>
              <a:rPr lang="en-CA"/>
              <a:t>Cannot access personal or organizational data</a:t>
            </a:r>
          </a:p>
          <a:p>
            <a:r>
              <a:rPr lang="en-CA"/>
              <a:t>Can only understand context if that information is provided in the prompt</a:t>
            </a:r>
          </a:p>
          <a:p>
            <a:r>
              <a:rPr lang="en-CA"/>
              <a:t>Uses public instances of OpenAI LLMs</a:t>
            </a:r>
          </a:p>
        </p:txBody>
      </p:sp>
      <p:sp>
        <p:nvSpPr>
          <p:cNvPr id="8" name="Slide Number Placeholder 7">
            <a:extLst>
              <a:ext uri="{FF2B5EF4-FFF2-40B4-BE49-F238E27FC236}">
                <a16:creationId xmlns:a16="http://schemas.microsoft.com/office/drawing/2014/main" id="{2F4991D1-1ECD-81D5-4F55-834EDF9F8AD7}"/>
              </a:ext>
            </a:extLst>
          </p:cNvPr>
          <p:cNvSpPr>
            <a:spLocks noGrp="1"/>
          </p:cNvSpPr>
          <p:nvPr>
            <p:ph type="sldNum" sz="quarter" idx="12"/>
          </p:nvPr>
        </p:nvSpPr>
        <p:spPr/>
        <p:txBody>
          <a:bodyPr/>
          <a:lstStyle/>
          <a:p>
            <a:fld id="{294A09A9-5501-47C1-A89A-A340965A2BE2}" type="slidenum">
              <a:rPr lang="en-US" smtClean="0"/>
              <a:t>20</a:t>
            </a:fld>
            <a:endParaRPr lang="en-US"/>
          </a:p>
        </p:txBody>
      </p:sp>
      <p:sp>
        <p:nvSpPr>
          <p:cNvPr id="9" name="Content Placeholder 3">
            <a:extLst>
              <a:ext uri="{FF2B5EF4-FFF2-40B4-BE49-F238E27FC236}">
                <a16:creationId xmlns:a16="http://schemas.microsoft.com/office/drawing/2014/main" id="{A71E55B2-7E89-FCF3-C3FF-861EB042BDC2}"/>
              </a:ext>
            </a:extLst>
          </p:cNvPr>
          <p:cNvSpPr txBox="1">
            <a:spLocks/>
          </p:cNvSpPr>
          <p:nvPr/>
        </p:nvSpPr>
        <p:spPr>
          <a:xfrm>
            <a:off x="1536192" y="2743200"/>
            <a:ext cx="3621024" cy="257860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cs typeface="Segoe UI"/>
              </a:rPr>
              <a:t>Digital assistant</a:t>
            </a:r>
          </a:p>
          <a:p>
            <a:r>
              <a:rPr lang="en-CA">
                <a:cs typeface="Segoe UI"/>
              </a:rPr>
              <a:t>Can access data contained in emails, documents, etc.</a:t>
            </a:r>
          </a:p>
          <a:p>
            <a:r>
              <a:rPr lang="en-CA">
                <a:cs typeface="Segoe UI"/>
              </a:rPr>
              <a:t>Understands context based on information from Microsoft Graph</a:t>
            </a:r>
            <a:endParaRPr lang="en-CA"/>
          </a:p>
          <a:p>
            <a:r>
              <a:rPr lang="en-CA">
                <a:cs typeface="Segoe UI"/>
              </a:rPr>
              <a:t>Uses private instances of OpenAI LLMs (GPT-4 and DALL-E 3)</a:t>
            </a:r>
          </a:p>
        </p:txBody>
      </p:sp>
    </p:spTree>
    <p:extLst>
      <p:ext uri="{BB962C8B-B14F-4D97-AF65-F5344CB8AC3E}">
        <p14:creationId xmlns:p14="http://schemas.microsoft.com/office/powerpoint/2010/main" val="883404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p:txBody>
          <a:bodyPr/>
          <a:lstStyle/>
          <a:p>
            <a:r>
              <a:rPr lang="en-US"/>
              <a:t>Privacy &amp; Security</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p:txBody>
          <a:bodyPr vert="horz" lIns="91440" tIns="45720" rIns="91440" bIns="45720" rtlCol="0" anchor="t">
            <a:noAutofit/>
          </a:bodyPr>
          <a:lstStyle/>
          <a:p>
            <a:r>
              <a:rPr lang="en-US">
                <a:cs typeface="Segoe UI"/>
              </a:rPr>
              <a:t>How data and information is safeguarded</a:t>
            </a:r>
            <a:endParaRPr lang="en-US"/>
          </a:p>
        </p:txBody>
      </p:sp>
    </p:spTree>
    <p:extLst>
      <p:ext uri="{BB962C8B-B14F-4D97-AF65-F5344CB8AC3E}">
        <p14:creationId xmlns:p14="http://schemas.microsoft.com/office/powerpoint/2010/main" val="548476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47CD92-05FF-237E-970C-7277CEBB8AC2}"/>
              </a:ext>
            </a:extLst>
          </p:cNvPr>
          <p:cNvSpPr>
            <a:spLocks noGrp="1"/>
          </p:cNvSpPr>
          <p:nvPr>
            <p:ph type="sldNum" sz="quarter" idx="11"/>
          </p:nvPr>
        </p:nvSpPr>
        <p:spPr/>
        <p:txBody>
          <a:bodyPr/>
          <a:lstStyle/>
          <a:p>
            <a:fld id="{294A09A9-5501-47C1-A89A-A340965A2BE2}" type="slidenum">
              <a:rPr lang="en-US" smtClean="0"/>
              <a:pPr/>
              <a:t>22</a:t>
            </a:fld>
            <a:endParaRPr lang="en-US"/>
          </a:p>
        </p:txBody>
      </p:sp>
      <p:sp>
        <p:nvSpPr>
          <p:cNvPr id="4" name="Title 3">
            <a:extLst>
              <a:ext uri="{FF2B5EF4-FFF2-40B4-BE49-F238E27FC236}">
                <a16:creationId xmlns:a16="http://schemas.microsoft.com/office/drawing/2014/main" id="{4808B716-792F-AB95-401A-4B0E031910E8}"/>
              </a:ext>
            </a:extLst>
          </p:cNvPr>
          <p:cNvSpPr>
            <a:spLocks noGrp="1"/>
          </p:cNvSpPr>
          <p:nvPr>
            <p:ph type="title"/>
          </p:nvPr>
        </p:nvSpPr>
        <p:spPr/>
        <p:txBody>
          <a:bodyPr/>
          <a:lstStyle/>
          <a:p>
            <a:r>
              <a:rPr lang="en-CA"/>
              <a:t>Data</a:t>
            </a:r>
          </a:p>
        </p:txBody>
      </p:sp>
      <p:sp>
        <p:nvSpPr>
          <p:cNvPr id="5" name="Content Placeholder 4">
            <a:extLst>
              <a:ext uri="{FF2B5EF4-FFF2-40B4-BE49-F238E27FC236}">
                <a16:creationId xmlns:a16="http://schemas.microsoft.com/office/drawing/2014/main" id="{88650A68-59D0-D727-9908-495AEE4B17BA}"/>
              </a:ext>
            </a:extLst>
          </p:cNvPr>
          <p:cNvSpPr>
            <a:spLocks noGrp="1"/>
          </p:cNvSpPr>
          <p:nvPr>
            <p:ph idx="1"/>
          </p:nvPr>
        </p:nvSpPr>
        <p:spPr/>
        <p:txBody>
          <a:bodyPr>
            <a:normAutofit fontScale="85000" lnSpcReduction="20000"/>
          </a:bodyPr>
          <a:lstStyle/>
          <a:p>
            <a:r>
              <a:rPr lang="en-CA"/>
              <a:t>Copilot can only access data that the user has at least view access to</a:t>
            </a:r>
          </a:p>
          <a:p>
            <a:r>
              <a:rPr lang="en-CA"/>
              <a:t>Prompts, responses, and accessed data are not used to train the LLMs</a:t>
            </a:r>
          </a:p>
          <a:p>
            <a:r>
              <a:rPr lang="en-CA"/>
              <a:t>Information contained within prompts, retrieved data, and generated responses stay within the Microsoft 365 service boundary</a:t>
            </a:r>
          </a:p>
        </p:txBody>
      </p:sp>
    </p:spTree>
    <p:extLst>
      <p:ext uri="{BB962C8B-B14F-4D97-AF65-F5344CB8AC3E}">
        <p14:creationId xmlns:p14="http://schemas.microsoft.com/office/powerpoint/2010/main" val="2095113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56130D-D02E-B7BA-2082-B846AE402D86}"/>
              </a:ext>
            </a:extLst>
          </p:cNvPr>
          <p:cNvSpPr>
            <a:spLocks noGrp="1"/>
          </p:cNvSpPr>
          <p:nvPr>
            <p:ph type="sldNum" sz="quarter" idx="11"/>
          </p:nvPr>
        </p:nvSpPr>
        <p:spPr/>
        <p:txBody>
          <a:bodyPr/>
          <a:lstStyle/>
          <a:p>
            <a:fld id="{294A09A9-5501-47C1-A89A-A340965A2BE2}" type="slidenum">
              <a:rPr lang="en-US" smtClean="0"/>
              <a:pPr/>
              <a:t>23</a:t>
            </a:fld>
            <a:endParaRPr lang="en-US"/>
          </a:p>
        </p:txBody>
      </p:sp>
      <p:sp>
        <p:nvSpPr>
          <p:cNvPr id="4" name="Title 3">
            <a:extLst>
              <a:ext uri="{FF2B5EF4-FFF2-40B4-BE49-F238E27FC236}">
                <a16:creationId xmlns:a16="http://schemas.microsoft.com/office/drawing/2014/main" id="{B342AAD8-EE5E-97BB-5405-A5B08C19B156}"/>
              </a:ext>
            </a:extLst>
          </p:cNvPr>
          <p:cNvSpPr>
            <a:spLocks noGrp="1"/>
          </p:cNvSpPr>
          <p:nvPr>
            <p:ph type="title"/>
          </p:nvPr>
        </p:nvSpPr>
        <p:spPr/>
        <p:txBody>
          <a:bodyPr/>
          <a:lstStyle/>
          <a:p>
            <a:r>
              <a:rPr lang="en-CA"/>
              <a:t>copyright</a:t>
            </a:r>
          </a:p>
        </p:txBody>
      </p:sp>
      <p:sp>
        <p:nvSpPr>
          <p:cNvPr id="5" name="Content Placeholder 4">
            <a:extLst>
              <a:ext uri="{FF2B5EF4-FFF2-40B4-BE49-F238E27FC236}">
                <a16:creationId xmlns:a16="http://schemas.microsoft.com/office/drawing/2014/main" id="{939C55B7-09D5-931B-C72B-450C865F72E0}"/>
              </a:ext>
            </a:extLst>
          </p:cNvPr>
          <p:cNvSpPr>
            <a:spLocks noGrp="1"/>
          </p:cNvSpPr>
          <p:nvPr>
            <p:ph idx="1"/>
          </p:nvPr>
        </p:nvSpPr>
        <p:spPr/>
        <p:txBody>
          <a:bodyPr/>
          <a:lstStyle/>
          <a:p>
            <a:r>
              <a:rPr lang="en-CA"/>
              <a:t>‘Microsoft Copilot Copyright Commitment’ is instated to:</a:t>
            </a:r>
          </a:p>
          <a:p>
            <a:pPr lvl="1"/>
            <a:r>
              <a:rPr lang="en-CA"/>
              <a:t>Cover 3</a:t>
            </a:r>
            <a:r>
              <a:rPr lang="en-CA" baseline="30000"/>
              <a:t>rd</a:t>
            </a:r>
            <a:r>
              <a:rPr lang="en-CA"/>
              <a:t> party IP claims based on copyright, patent, trademark, etc.</a:t>
            </a:r>
          </a:p>
          <a:p>
            <a:pPr lvl="1"/>
            <a:r>
              <a:rPr lang="en-CA"/>
              <a:t>Cover customer’s use and distribution of output generated by Copilot</a:t>
            </a:r>
          </a:p>
          <a:p>
            <a:pPr lvl="1"/>
            <a:r>
              <a:rPr lang="en-CA"/>
              <a:t>Require the customer to use content filters and other safety systems built into the product</a:t>
            </a:r>
          </a:p>
        </p:txBody>
      </p:sp>
    </p:spTree>
    <p:extLst>
      <p:ext uri="{BB962C8B-B14F-4D97-AF65-F5344CB8AC3E}">
        <p14:creationId xmlns:p14="http://schemas.microsoft.com/office/powerpoint/2010/main" val="1452009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E337B7-662C-8D94-BBC8-0657E216A3BA}"/>
              </a:ext>
            </a:extLst>
          </p:cNvPr>
          <p:cNvSpPr>
            <a:spLocks noGrp="1"/>
          </p:cNvSpPr>
          <p:nvPr>
            <p:ph type="sldNum" sz="quarter" idx="11"/>
          </p:nvPr>
        </p:nvSpPr>
        <p:spPr/>
        <p:txBody>
          <a:bodyPr/>
          <a:lstStyle/>
          <a:p>
            <a:fld id="{294A09A9-5501-47C1-A89A-A340965A2BE2}" type="slidenum">
              <a:rPr lang="en-US" smtClean="0"/>
              <a:pPr/>
              <a:t>24</a:t>
            </a:fld>
            <a:endParaRPr lang="en-US"/>
          </a:p>
        </p:txBody>
      </p:sp>
      <p:sp>
        <p:nvSpPr>
          <p:cNvPr id="4" name="Title 3">
            <a:extLst>
              <a:ext uri="{FF2B5EF4-FFF2-40B4-BE49-F238E27FC236}">
                <a16:creationId xmlns:a16="http://schemas.microsoft.com/office/drawing/2014/main" id="{84A868C3-D6C2-6720-3BF1-C00877DF2D07}"/>
              </a:ext>
            </a:extLst>
          </p:cNvPr>
          <p:cNvSpPr>
            <a:spLocks noGrp="1"/>
          </p:cNvSpPr>
          <p:nvPr>
            <p:ph type="title"/>
          </p:nvPr>
        </p:nvSpPr>
        <p:spPr/>
        <p:txBody>
          <a:bodyPr/>
          <a:lstStyle/>
          <a:p>
            <a:r>
              <a:rPr lang="en-CA"/>
              <a:t>Server locations</a:t>
            </a:r>
          </a:p>
        </p:txBody>
      </p:sp>
      <p:sp>
        <p:nvSpPr>
          <p:cNvPr id="5" name="Content Placeholder 4">
            <a:extLst>
              <a:ext uri="{FF2B5EF4-FFF2-40B4-BE49-F238E27FC236}">
                <a16:creationId xmlns:a16="http://schemas.microsoft.com/office/drawing/2014/main" id="{DE77D5E3-84A9-B9FB-D4B9-19096EA748A3}"/>
              </a:ext>
            </a:extLst>
          </p:cNvPr>
          <p:cNvSpPr>
            <a:spLocks noGrp="1"/>
          </p:cNvSpPr>
          <p:nvPr>
            <p:ph idx="1"/>
          </p:nvPr>
        </p:nvSpPr>
        <p:spPr/>
        <p:txBody>
          <a:bodyPr>
            <a:normAutofit fontScale="92500" lnSpcReduction="10000"/>
          </a:bodyPr>
          <a:lstStyle/>
          <a:p>
            <a:r>
              <a:rPr lang="en-CA"/>
              <a:t>Calls to the LLM are routed to the closest data centre in the region</a:t>
            </a:r>
          </a:p>
          <a:p>
            <a:r>
              <a:rPr lang="en-CA"/>
              <a:t>In times of high utilization, Copilot might call into other regions where capacity is available</a:t>
            </a:r>
          </a:p>
          <a:p>
            <a:r>
              <a:rPr lang="en-CA"/>
              <a:t>No customer data is written outside the user’s home region</a:t>
            </a:r>
          </a:p>
        </p:txBody>
      </p:sp>
    </p:spTree>
    <p:extLst>
      <p:ext uri="{BB962C8B-B14F-4D97-AF65-F5344CB8AC3E}">
        <p14:creationId xmlns:p14="http://schemas.microsoft.com/office/powerpoint/2010/main" val="1003580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8A2DF4-47B4-881A-2D4B-87EE7BF8423E}"/>
              </a:ext>
            </a:extLst>
          </p:cNvPr>
          <p:cNvSpPr>
            <a:spLocks noGrp="1"/>
          </p:cNvSpPr>
          <p:nvPr>
            <p:ph type="sldNum" sz="quarter" idx="11"/>
          </p:nvPr>
        </p:nvSpPr>
        <p:spPr/>
        <p:txBody>
          <a:bodyPr/>
          <a:lstStyle/>
          <a:p>
            <a:fld id="{294A09A9-5501-47C1-A89A-A340965A2BE2}" type="slidenum">
              <a:rPr lang="en-US" smtClean="0"/>
              <a:pPr/>
              <a:t>25</a:t>
            </a:fld>
            <a:endParaRPr lang="en-US"/>
          </a:p>
        </p:txBody>
      </p:sp>
      <p:sp>
        <p:nvSpPr>
          <p:cNvPr id="4" name="Title 3">
            <a:extLst>
              <a:ext uri="{FF2B5EF4-FFF2-40B4-BE49-F238E27FC236}">
                <a16:creationId xmlns:a16="http://schemas.microsoft.com/office/drawing/2014/main" id="{BC333C34-3F27-A6DE-C1CF-8322DFEE4CDF}"/>
              </a:ext>
            </a:extLst>
          </p:cNvPr>
          <p:cNvSpPr>
            <a:spLocks noGrp="1"/>
          </p:cNvSpPr>
          <p:nvPr>
            <p:ph type="title"/>
          </p:nvPr>
        </p:nvSpPr>
        <p:spPr/>
        <p:txBody>
          <a:bodyPr/>
          <a:lstStyle/>
          <a:p>
            <a:r>
              <a:rPr lang="en-US"/>
              <a:t>Risks &amp; concerns</a:t>
            </a:r>
          </a:p>
        </p:txBody>
      </p:sp>
      <p:sp>
        <p:nvSpPr>
          <p:cNvPr id="5" name="Content Placeholder 4">
            <a:extLst>
              <a:ext uri="{FF2B5EF4-FFF2-40B4-BE49-F238E27FC236}">
                <a16:creationId xmlns:a16="http://schemas.microsoft.com/office/drawing/2014/main" id="{B363D1FF-B7D8-4509-F88E-AF7184942E25}"/>
              </a:ext>
            </a:extLst>
          </p:cNvPr>
          <p:cNvSpPr>
            <a:spLocks noGrp="1"/>
          </p:cNvSpPr>
          <p:nvPr>
            <p:ph idx="1"/>
          </p:nvPr>
        </p:nvSpPr>
        <p:spPr/>
        <p:txBody>
          <a:bodyPr vert="horz" lIns="91440" tIns="45720" rIns="91440" bIns="45720" rtlCol="0" anchor="t">
            <a:normAutofit lnSpcReduction="10000"/>
          </a:bodyPr>
          <a:lstStyle/>
          <a:p>
            <a:pPr marL="347345" indent="-347345"/>
            <a:r>
              <a:rPr lang="en-US">
                <a:cs typeface="Segoe UI"/>
              </a:rPr>
              <a:t>Ethics: </a:t>
            </a:r>
          </a:p>
          <a:p>
            <a:pPr marL="685673" lvl="1" indent="-347345"/>
            <a:r>
              <a:rPr lang="en-US">
                <a:cs typeface="Segoe UI"/>
              </a:rPr>
              <a:t>Copilot output may not be original</a:t>
            </a:r>
          </a:p>
          <a:p>
            <a:pPr marL="685673" lvl="1" indent="-347345"/>
            <a:r>
              <a:rPr lang="en-US">
                <a:cs typeface="Segoe UI"/>
              </a:rPr>
              <a:t>Users may abuse Copilot to do their responsibilities</a:t>
            </a:r>
          </a:p>
          <a:p>
            <a:pPr marL="347345" indent="-347345"/>
            <a:r>
              <a:rPr lang="en-US">
                <a:cs typeface="Segoe UI"/>
              </a:rPr>
              <a:t>Reliability:</a:t>
            </a:r>
          </a:p>
          <a:p>
            <a:pPr marL="685673" lvl="1" indent="-347345"/>
            <a:r>
              <a:rPr lang="en-US">
                <a:cs typeface="Segoe UI"/>
              </a:rPr>
              <a:t>Copilot cannot help with tasks for which it has no information</a:t>
            </a:r>
          </a:p>
          <a:p>
            <a:pPr marL="685673" lvl="1" indent="-347345"/>
            <a:r>
              <a:rPr lang="en-US">
                <a:cs typeface="Segoe UI"/>
              </a:rPr>
              <a:t>Copilot may build responses on information that is not accurate or complete (ex. Brainstorming documents)</a:t>
            </a:r>
          </a:p>
        </p:txBody>
      </p:sp>
      <p:sp>
        <p:nvSpPr>
          <p:cNvPr id="3" name="Content Placeholder 4">
            <a:extLst>
              <a:ext uri="{FF2B5EF4-FFF2-40B4-BE49-F238E27FC236}">
                <a16:creationId xmlns:a16="http://schemas.microsoft.com/office/drawing/2014/main" id="{3250C71C-5632-56A9-673A-954C290D2930}"/>
              </a:ext>
            </a:extLst>
          </p:cNvPr>
          <p:cNvSpPr txBox="1">
            <a:spLocks/>
          </p:cNvSpPr>
          <p:nvPr/>
        </p:nvSpPr>
        <p:spPr>
          <a:xfrm>
            <a:off x="4970056" y="566928"/>
            <a:ext cx="6422136" cy="3282696"/>
          </a:xfrm>
          <a:prstGeom prst="rect">
            <a:avLst/>
          </a:prstGeom>
        </p:spPr>
        <p:txBody>
          <a:bodyPr vert="horz" lIns="91440" tIns="45720" rIns="91440" bIns="45720" rtlCol="0" anchor="t">
            <a:noAutofit/>
          </a:bodyPr>
          <a:lstStyle>
            <a:lvl1pPr marL="347472" indent="-347472" algn="l" defTabSz="914400" rtl="0" eaLnBrk="1" latinLnBrk="0" hangingPunct="1">
              <a:lnSpc>
                <a:spcPct val="150000"/>
              </a:lnSpc>
              <a:spcBef>
                <a:spcPts val="10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345" indent="-347345"/>
            <a:endParaRPr lang="en-US">
              <a:cs typeface="Segoe UI"/>
            </a:endParaRPr>
          </a:p>
        </p:txBody>
      </p:sp>
    </p:spTree>
    <p:extLst>
      <p:ext uri="{BB962C8B-B14F-4D97-AF65-F5344CB8AC3E}">
        <p14:creationId xmlns:p14="http://schemas.microsoft.com/office/powerpoint/2010/main" val="3636656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4015994" y="2652268"/>
            <a:ext cx="4160012" cy="637032"/>
          </a:xfrm>
        </p:spPr>
        <p:txBody>
          <a:bodyPr/>
          <a:lstStyle/>
          <a:p>
            <a:r>
              <a:rPr lang="en-US" sz="4000" b="1" spc="600">
                <a:ln w="28575">
                  <a:noFill/>
                  <a:prstDash val="solid"/>
                </a:ln>
                <a:solidFill>
                  <a:schemeClr val="bg1"/>
                </a:solidFill>
                <a:latin typeface="Tw Cen MT" panose="020B0602020104020603" pitchFamily="34" charset="77"/>
                <a:ea typeface="Verdana" panose="020B0604030504040204" pitchFamily="34" charset="0"/>
                <a:cs typeface="Verdana" panose="020B0604030504040204" pitchFamily="34" charset="0"/>
              </a:rPr>
              <a:t>Conclusion</a:t>
            </a:r>
            <a:endParaRPr lang="en-US"/>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593594" y="3672332"/>
            <a:ext cx="7004812" cy="2017268"/>
          </a:xfrm>
        </p:spPr>
        <p:txBody>
          <a:bodyPr/>
          <a:lstStyle/>
          <a:p>
            <a:r>
              <a:rPr lang="en-US" sz="1800">
                <a:solidFill>
                  <a:schemeClr val="bg1"/>
                </a:solidFill>
                <a:latin typeface="Segoe UI Light" panose="020B0502040204020203" pitchFamily="34" charset="0"/>
                <a:ea typeface="+mn-lt"/>
                <a:cs typeface="Segoe UI Light" panose="020B0502040204020203" pitchFamily="34" charset="0"/>
              </a:rPr>
              <a:t>So, wha</a:t>
            </a:r>
            <a:r>
              <a:rPr lang="en-US">
                <a:latin typeface="Segoe UI Light" panose="020B0502040204020203" pitchFamily="34" charset="0"/>
                <a:ea typeface="+mn-lt"/>
                <a:cs typeface="Segoe UI Light" panose="020B0502040204020203" pitchFamily="34" charset="0"/>
              </a:rPr>
              <a:t>t do we recommend?</a:t>
            </a:r>
            <a:endParaRPr lang="en-US" sz="1800">
              <a:solidFill>
                <a:schemeClr val="bg1"/>
              </a:solidFill>
              <a:latin typeface="Segoe UI Light" panose="020B0502040204020203" pitchFamily="34" charset="0"/>
              <a:ea typeface="+mn-lt"/>
              <a:cs typeface="Segoe UI Light" panose="020B0502040204020203" pitchFamily="34" charset="0"/>
            </a:endParaRPr>
          </a:p>
          <a:p>
            <a:endParaRPr lang="en-US"/>
          </a:p>
        </p:txBody>
      </p:sp>
    </p:spTree>
    <p:extLst>
      <p:ext uri="{BB962C8B-B14F-4D97-AF65-F5344CB8AC3E}">
        <p14:creationId xmlns:p14="http://schemas.microsoft.com/office/powerpoint/2010/main" val="195875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D8D6-4E5A-90EE-3F56-2C7337E49B21}"/>
              </a:ext>
            </a:extLst>
          </p:cNvPr>
          <p:cNvSpPr>
            <a:spLocks noGrp="1"/>
          </p:cNvSpPr>
          <p:nvPr>
            <p:ph type="title"/>
          </p:nvPr>
        </p:nvSpPr>
        <p:spPr/>
        <p:txBody>
          <a:bodyPr>
            <a:noAutofit/>
          </a:bodyPr>
          <a:lstStyle/>
          <a:p>
            <a:r>
              <a:rPr lang="en-CA" sz="3200"/>
              <a:t>Recommendation</a:t>
            </a:r>
          </a:p>
        </p:txBody>
      </p:sp>
      <p:sp>
        <p:nvSpPr>
          <p:cNvPr id="3" name="Text Placeholder 2">
            <a:extLst>
              <a:ext uri="{FF2B5EF4-FFF2-40B4-BE49-F238E27FC236}">
                <a16:creationId xmlns:a16="http://schemas.microsoft.com/office/drawing/2014/main" id="{95D2DE6E-B556-783E-4C4A-399A38DB451B}"/>
              </a:ext>
            </a:extLst>
          </p:cNvPr>
          <p:cNvSpPr>
            <a:spLocks noGrp="1"/>
          </p:cNvSpPr>
          <p:nvPr>
            <p:ph type="body" idx="1"/>
          </p:nvPr>
        </p:nvSpPr>
        <p:spPr/>
        <p:txBody>
          <a:bodyPr vert="horz" lIns="91440" tIns="45720" rIns="91440" bIns="45720" rtlCol="0" anchor="t">
            <a:noAutofit/>
          </a:bodyPr>
          <a:lstStyle/>
          <a:p>
            <a:r>
              <a:rPr lang="en-CA">
                <a:cs typeface="Segoe UI"/>
              </a:rPr>
              <a:t>Copilot is a great resource to improve productivity and focus on work that is most important.</a:t>
            </a:r>
          </a:p>
        </p:txBody>
      </p:sp>
    </p:spTree>
    <p:extLst>
      <p:ext uri="{BB962C8B-B14F-4D97-AF65-F5344CB8AC3E}">
        <p14:creationId xmlns:p14="http://schemas.microsoft.com/office/powerpoint/2010/main" val="4181558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C520-953F-9E9F-6A1C-C0076EB9EFD6}"/>
              </a:ext>
            </a:extLst>
          </p:cNvPr>
          <p:cNvSpPr>
            <a:spLocks noGrp="1"/>
          </p:cNvSpPr>
          <p:nvPr>
            <p:ph type="ctrTitle"/>
          </p:nvPr>
        </p:nvSpPr>
        <p:spPr/>
        <p:txBody>
          <a:bodyPr/>
          <a:lstStyle/>
          <a:p>
            <a:r>
              <a:rPr lang="en-US"/>
              <a:t>Appendix</a:t>
            </a:r>
          </a:p>
        </p:txBody>
      </p:sp>
    </p:spTree>
    <p:extLst>
      <p:ext uri="{BB962C8B-B14F-4D97-AF65-F5344CB8AC3E}">
        <p14:creationId xmlns:p14="http://schemas.microsoft.com/office/powerpoint/2010/main" val="1020875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E9428A-DC05-D4E8-97EF-68776B1B60F6}"/>
              </a:ext>
            </a:extLst>
          </p:cNvPr>
          <p:cNvSpPr>
            <a:spLocks noGrp="1"/>
          </p:cNvSpPr>
          <p:nvPr>
            <p:ph type="sldNum" sz="quarter" idx="11"/>
          </p:nvPr>
        </p:nvSpPr>
        <p:spPr/>
        <p:txBody>
          <a:bodyPr/>
          <a:lstStyle/>
          <a:p>
            <a:fld id="{294A09A9-5501-47C1-A89A-A340965A2BE2}" type="slidenum">
              <a:rPr lang="en-US" smtClean="0"/>
              <a:pPr/>
              <a:t>29</a:t>
            </a:fld>
            <a:endParaRPr lang="en-US"/>
          </a:p>
        </p:txBody>
      </p:sp>
      <p:sp>
        <p:nvSpPr>
          <p:cNvPr id="4" name="Title 3">
            <a:extLst>
              <a:ext uri="{FF2B5EF4-FFF2-40B4-BE49-F238E27FC236}">
                <a16:creationId xmlns:a16="http://schemas.microsoft.com/office/drawing/2014/main" id="{0897B0FF-F2B4-45B9-5FB5-3505DC0F6DD1}"/>
              </a:ext>
            </a:extLst>
          </p:cNvPr>
          <p:cNvSpPr>
            <a:spLocks noGrp="1"/>
          </p:cNvSpPr>
          <p:nvPr>
            <p:ph type="title"/>
          </p:nvPr>
        </p:nvSpPr>
        <p:spPr>
          <a:xfrm>
            <a:off x="1072729" y="722376"/>
            <a:ext cx="8046219" cy="661875"/>
          </a:xfrm>
        </p:spPr>
        <p:txBody>
          <a:bodyPr/>
          <a:lstStyle/>
          <a:p>
            <a:r>
              <a:rPr lang="en-CA"/>
              <a:t>Regulatory compliance</a:t>
            </a:r>
          </a:p>
        </p:txBody>
      </p:sp>
      <p:pic>
        <p:nvPicPr>
          <p:cNvPr id="7" name="Content Placeholder 6">
            <a:extLst>
              <a:ext uri="{FF2B5EF4-FFF2-40B4-BE49-F238E27FC236}">
                <a16:creationId xmlns:a16="http://schemas.microsoft.com/office/drawing/2014/main" id="{BF456348-5194-5C08-48C9-37378497D9AD}"/>
              </a:ext>
            </a:extLst>
          </p:cNvPr>
          <p:cNvPicPr>
            <a:picLocks noGrp="1" noChangeAspect="1"/>
          </p:cNvPicPr>
          <p:nvPr>
            <p:ph idx="1"/>
          </p:nvPr>
        </p:nvPicPr>
        <p:blipFill>
          <a:blip r:embed="rId2"/>
          <a:stretch>
            <a:fillRect/>
          </a:stretch>
        </p:blipFill>
        <p:spPr>
          <a:xfrm>
            <a:off x="1072729" y="1529502"/>
            <a:ext cx="6017003" cy="1876984"/>
          </a:xfrm>
        </p:spPr>
      </p:pic>
      <p:pic>
        <p:nvPicPr>
          <p:cNvPr id="9" name="Picture 8">
            <a:extLst>
              <a:ext uri="{FF2B5EF4-FFF2-40B4-BE49-F238E27FC236}">
                <a16:creationId xmlns:a16="http://schemas.microsoft.com/office/drawing/2014/main" id="{F75301DC-6511-0AA7-F67B-E995C6D7582A}"/>
              </a:ext>
            </a:extLst>
          </p:cNvPr>
          <p:cNvPicPr>
            <a:picLocks noChangeAspect="1"/>
          </p:cNvPicPr>
          <p:nvPr/>
        </p:nvPicPr>
        <p:blipFill>
          <a:blip r:embed="rId3"/>
          <a:stretch>
            <a:fillRect/>
          </a:stretch>
        </p:blipFill>
        <p:spPr>
          <a:xfrm>
            <a:off x="1072729" y="3551737"/>
            <a:ext cx="7227517" cy="2659691"/>
          </a:xfrm>
          <a:prstGeom prst="rect">
            <a:avLst/>
          </a:prstGeom>
        </p:spPr>
      </p:pic>
    </p:spTree>
    <p:extLst>
      <p:ext uri="{BB962C8B-B14F-4D97-AF65-F5344CB8AC3E}">
        <p14:creationId xmlns:p14="http://schemas.microsoft.com/office/powerpoint/2010/main" val="1986622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3089228" y="3685514"/>
            <a:ext cx="6013544" cy="1133856"/>
          </a:xfrm>
        </p:spPr>
        <p:txBody>
          <a:bodyPr vert="horz" lIns="91440" tIns="45720" rIns="91440" bIns="45720" rtlCol="0" anchor="t">
            <a:noAutofit/>
          </a:bodyPr>
          <a:lstStyle/>
          <a:p>
            <a:r>
              <a:rPr lang="en-US">
                <a:cs typeface="Segoe UI"/>
              </a:rPr>
              <a:t>Copilot combines the power of large language models (LLMs) with Microsoft 365 Apps to improve productivity</a:t>
            </a:r>
          </a:p>
        </p:txBody>
      </p:sp>
    </p:spTree>
    <p:extLst>
      <p:ext uri="{BB962C8B-B14F-4D97-AF65-F5344CB8AC3E}">
        <p14:creationId xmlns:p14="http://schemas.microsoft.com/office/powerpoint/2010/main" val="3380759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6C5CF4-4B0B-B39C-3713-22CD75804F35}"/>
              </a:ext>
            </a:extLst>
          </p:cNvPr>
          <p:cNvSpPr>
            <a:spLocks noGrp="1"/>
          </p:cNvSpPr>
          <p:nvPr>
            <p:ph type="sldNum" sz="quarter" idx="11"/>
          </p:nvPr>
        </p:nvSpPr>
        <p:spPr/>
        <p:txBody>
          <a:bodyPr/>
          <a:lstStyle/>
          <a:p>
            <a:fld id="{294A09A9-5501-47C1-A89A-A340965A2BE2}" type="slidenum">
              <a:rPr lang="en-US" smtClean="0"/>
              <a:pPr/>
              <a:t>30</a:t>
            </a:fld>
            <a:endParaRPr lang="en-US"/>
          </a:p>
        </p:txBody>
      </p:sp>
      <p:sp>
        <p:nvSpPr>
          <p:cNvPr id="4" name="Title 3">
            <a:extLst>
              <a:ext uri="{FF2B5EF4-FFF2-40B4-BE49-F238E27FC236}">
                <a16:creationId xmlns:a16="http://schemas.microsoft.com/office/drawing/2014/main" id="{698C9D3A-5D24-8737-C151-14BCD4EAAC56}"/>
              </a:ext>
            </a:extLst>
          </p:cNvPr>
          <p:cNvSpPr>
            <a:spLocks noGrp="1"/>
          </p:cNvSpPr>
          <p:nvPr>
            <p:ph type="title"/>
          </p:nvPr>
        </p:nvSpPr>
        <p:spPr/>
        <p:txBody>
          <a:bodyPr/>
          <a:lstStyle/>
          <a:p>
            <a:r>
              <a:rPr lang="en-US"/>
              <a:t>EU Data boundary</a:t>
            </a:r>
          </a:p>
        </p:txBody>
      </p:sp>
      <p:sp>
        <p:nvSpPr>
          <p:cNvPr id="5" name="Content Placeholder 4">
            <a:extLst>
              <a:ext uri="{FF2B5EF4-FFF2-40B4-BE49-F238E27FC236}">
                <a16:creationId xmlns:a16="http://schemas.microsoft.com/office/drawing/2014/main" id="{B9112DE1-1FE2-A756-676E-4D323D00C3A6}"/>
              </a:ext>
            </a:extLst>
          </p:cNvPr>
          <p:cNvSpPr>
            <a:spLocks noGrp="1"/>
          </p:cNvSpPr>
          <p:nvPr>
            <p:ph idx="1"/>
          </p:nvPr>
        </p:nvSpPr>
        <p:spPr/>
        <p:txBody>
          <a:bodyPr>
            <a:normAutofit fontScale="92500"/>
          </a:bodyPr>
          <a:lstStyle/>
          <a:p>
            <a:r>
              <a:rPr lang="en-US"/>
              <a:t>Geographically defined boundary that Microsoft has committed to store and process customer data</a:t>
            </a:r>
          </a:p>
          <a:p>
            <a:r>
              <a:rPr lang="en-US"/>
              <a:t>EU traffic remains within EU Data Boundary, but worldwide traffic can be sent to the EU for LLM processing</a:t>
            </a:r>
          </a:p>
          <a:p>
            <a:endParaRPr lang="en-US"/>
          </a:p>
        </p:txBody>
      </p:sp>
    </p:spTree>
    <p:extLst>
      <p:ext uri="{BB962C8B-B14F-4D97-AF65-F5344CB8AC3E}">
        <p14:creationId xmlns:p14="http://schemas.microsoft.com/office/powerpoint/2010/main" val="419444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2456-84BB-75C4-7A22-8CEC2577750C}"/>
              </a:ext>
            </a:extLst>
          </p:cNvPr>
          <p:cNvSpPr>
            <a:spLocks noGrp="1"/>
          </p:cNvSpPr>
          <p:nvPr>
            <p:ph type="title"/>
          </p:nvPr>
        </p:nvSpPr>
        <p:spPr/>
        <p:txBody>
          <a:bodyPr/>
          <a:lstStyle/>
          <a:p>
            <a:r>
              <a:rPr lang="en-CA"/>
              <a:t>copilot timeline</a:t>
            </a:r>
          </a:p>
        </p:txBody>
      </p:sp>
      <p:sp>
        <p:nvSpPr>
          <p:cNvPr id="4" name="Slide Number Placeholder 3">
            <a:extLst>
              <a:ext uri="{FF2B5EF4-FFF2-40B4-BE49-F238E27FC236}">
                <a16:creationId xmlns:a16="http://schemas.microsoft.com/office/drawing/2014/main" id="{9E35F6E9-E4DA-9F9D-B07A-D2B92A537D1C}"/>
              </a:ext>
            </a:extLst>
          </p:cNvPr>
          <p:cNvSpPr>
            <a:spLocks noGrp="1"/>
          </p:cNvSpPr>
          <p:nvPr>
            <p:ph type="sldNum" sz="quarter" idx="11"/>
          </p:nvPr>
        </p:nvSpPr>
        <p:spPr/>
        <p:txBody>
          <a:bodyPr/>
          <a:lstStyle/>
          <a:p>
            <a:fld id="{294A09A9-5501-47C1-A89A-A340965A2BE2}" type="slidenum">
              <a:rPr lang="en-US" smtClean="0"/>
              <a:pPr/>
              <a:t>31</a:t>
            </a:fld>
            <a:endParaRPr lang="en-US"/>
          </a:p>
        </p:txBody>
      </p:sp>
      <p:sp>
        <p:nvSpPr>
          <p:cNvPr id="5" name="Text Placeholder 4">
            <a:extLst>
              <a:ext uri="{FF2B5EF4-FFF2-40B4-BE49-F238E27FC236}">
                <a16:creationId xmlns:a16="http://schemas.microsoft.com/office/drawing/2014/main" id="{9603FC71-E092-E742-87F9-40C5C5A9C12F}"/>
              </a:ext>
            </a:extLst>
          </p:cNvPr>
          <p:cNvSpPr>
            <a:spLocks noGrp="1"/>
          </p:cNvSpPr>
          <p:nvPr>
            <p:ph type="body" sz="quarter" idx="12"/>
          </p:nvPr>
        </p:nvSpPr>
        <p:spPr>
          <a:xfrm>
            <a:off x="1380744" y="4114800"/>
            <a:ext cx="1362456" cy="466344"/>
          </a:xfrm>
        </p:spPr>
        <p:txBody>
          <a:bodyPr>
            <a:normAutofit/>
          </a:bodyPr>
          <a:lstStyle/>
          <a:p>
            <a:r>
              <a:rPr lang="en-CA" sz="2200"/>
              <a:t>Jun. 2021</a:t>
            </a:r>
          </a:p>
        </p:txBody>
      </p:sp>
      <p:sp>
        <p:nvSpPr>
          <p:cNvPr id="6" name="Text Placeholder 5">
            <a:extLst>
              <a:ext uri="{FF2B5EF4-FFF2-40B4-BE49-F238E27FC236}">
                <a16:creationId xmlns:a16="http://schemas.microsoft.com/office/drawing/2014/main" id="{B51E6106-4613-C030-6E33-7C08BB412163}"/>
              </a:ext>
            </a:extLst>
          </p:cNvPr>
          <p:cNvSpPr>
            <a:spLocks noGrp="1"/>
          </p:cNvSpPr>
          <p:nvPr>
            <p:ph type="body" sz="quarter" idx="13"/>
          </p:nvPr>
        </p:nvSpPr>
        <p:spPr/>
        <p:txBody>
          <a:bodyPr/>
          <a:lstStyle/>
          <a:p>
            <a:r>
              <a:rPr lang="en-CA"/>
              <a:t>GitHub Copilot is released</a:t>
            </a:r>
          </a:p>
        </p:txBody>
      </p:sp>
      <p:sp>
        <p:nvSpPr>
          <p:cNvPr id="7" name="Text Placeholder 6">
            <a:extLst>
              <a:ext uri="{FF2B5EF4-FFF2-40B4-BE49-F238E27FC236}">
                <a16:creationId xmlns:a16="http://schemas.microsoft.com/office/drawing/2014/main" id="{A2A0F453-E9B0-309B-704F-63C9C9CE62A5}"/>
              </a:ext>
            </a:extLst>
          </p:cNvPr>
          <p:cNvSpPr>
            <a:spLocks noGrp="1"/>
          </p:cNvSpPr>
          <p:nvPr>
            <p:ph type="body" sz="quarter" idx="14"/>
          </p:nvPr>
        </p:nvSpPr>
        <p:spPr>
          <a:xfrm>
            <a:off x="3538728" y="4114800"/>
            <a:ext cx="1362456" cy="466344"/>
          </a:xfrm>
        </p:spPr>
        <p:txBody>
          <a:bodyPr>
            <a:normAutofit/>
          </a:bodyPr>
          <a:lstStyle/>
          <a:p>
            <a:r>
              <a:rPr lang="en-CA" sz="2200"/>
              <a:t>Feb. 2023</a:t>
            </a:r>
          </a:p>
        </p:txBody>
      </p:sp>
      <p:sp>
        <p:nvSpPr>
          <p:cNvPr id="8" name="Text Placeholder 7">
            <a:extLst>
              <a:ext uri="{FF2B5EF4-FFF2-40B4-BE49-F238E27FC236}">
                <a16:creationId xmlns:a16="http://schemas.microsoft.com/office/drawing/2014/main" id="{BF91A5F0-1707-A431-042F-69CCC9693ABB}"/>
              </a:ext>
            </a:extLst>
          </p:cNvPr>
          <p:cNvSpPr>
            <a:spLocks noGrp="1"/>
          </p:cNvSpPr>
          <p:nvPr>
            <p:ph type="body" sz="quarter" idx="15"/>
          </p:nvPr>
        </p:nvSpPr>
        <p:spPr/>
        <p:txBody>
          <a:bodyPr/>
          <a:lstStyle/>
          <a:p>
            <a:r>
              <a:rPr lang="en-CA"/>
              <a:t>Copilot is integrated into Bing Chat</a:t>
            </a:r>
          </a:p>
        </p:txBody>
      </p:sp>
      <p:sp>
        <p:nvSpPr>
          <p:cNvPr id="9" name="Text Placeholder 8">
            <a:extLst>
              <a:ext uri="{FF2B5EF4-FFF2-40B4-BE49-F238E27FC236}">
                <a16:creationId xmlns:a16="http://schemas.microsoft.com/office/drawing/2014/main" id="{50AEE549-2849-04F6-0E79-CB70DDE588A3}"/>
              </a:ext>
            </a:extLst>
          </p:cNvPr>
          <p:cNvSpPr>
            <a:spLocks noGrp="1"/>
          </p:cNvSpPr>
          <p:nvPr>
            <p:ph type="body" sz="quarter" idx="16"/>
          </p:nvPr>
        </p:nvSpPr>
        <p:spPr>
          <a:xfrm>
            <a:off x="5724144" y="4114800"/>
            <a:ext cx="1896176" cy="466344"/>
          </a:xfrm>
        </p:spPr>
        <p:txBody>
          <a:bodyPr>
            <a:noAutofit/>
          </a:bodyPr>
          <a:lstStyle/>
          <a:p>
            <a:r>
              <a:rPr lang="en-CA" sz="2200"/>
              <a:t>Mar. 16, 2023</a:t>
            </a:r>
          </a:p>
        </p:txBody>
      </p:sp>
      <p:sp>
        <p:nvSpPr>
          <p:cNvPr id="10" name="Text Placeholder 9">
            <a:extLst>
              <a:ext uri="{FF2B5EF4-FFF2-40B4-BE49-F238E27FC236}">
                <a16:creationId xmlns:a16="http://schemas.microsoft.com/office/drawing/2014/main" id="{32DAA219-555B-772B-AC32-2AE69F107D03}"/>
              </a:ext>
            </a:extLst>
          </p:cNvPr>
          <p:cNvSpPr>
            <a:spLocks noGrp="1"/>
          </p:cNvSpPr>
          <p:nvPr>
            <p:ph type="body" sz="quarter" idx="17"/>
          </p:nvPr>
        </p:nvSpPr>
        <p:spPr/>
        <p:txBody>
          <a:bodyPr/>
          <a:lstStyle/>
          <a:p>
            <a:r>
              <a:rPr lang="en-CA"/>
              <a:t>Microsoft 365 Copilot is introduced and begins testing with 20 users</a:t>
            </a:r>
          </a:p>
        </p:txBody>
      </p:sp>
      <p:sp>
        <p:nvSpPr>
          <p:cNvPr id="11" name="Text Placeholder 10">
            <a:extLst>
              <a:ext uri="{FF2B5EF4-FFF2-40B4-BE49-F238E27FC236}">
                <a16:creationId xmlns:a16="http://schemas.microsoft.com/office/drawing/2014/main" id="{21BFA7A3-0957-215A-401C-9E40AD652068}"/>
              </a:ext>
            </a:extLst>
          </p:cNvPr>
          <p:cNvSpPr>
            <a:spLocks noGrp="1"/>
          </p:cNvSpPr>
          <p:nvPr>
            <p:ph type="body" sz="quarter" idx="18"/>
          </p:nvPr>
        </p:nvSpPr>
        <p:spPr>
          <a:xfrm>
            <a:off x="7872983" y="4114800"/>
            <a:ext cx="1932754" cy="466344"/>
          </a:xfrm>
        </p:spPr>
        <p:txBody>
          <a:bodyPr>
            <a:noAutofit/>
          </a:bodyPr>
          <a:lstStyle/>
          <a:p>
            <a:r>
              <a:rPr lang="en-CA" sz="2200"/>
              <a:t>Sept. 26, 2023</a:t>
            </a:r>
          </a:p>
        </p:txBody>
      </p:sp>
      <p:sp>
        <p:nvSpPr>
          <p:cNvPr id="12" name="Text Placeholder 11">
            <a:extLst>
              <a:ext uri="{FF2B5EF4-FFF2-40B4-BE49-F238E27FC236}">
                <a16:creationId xmlns:a16="http://schemas.microsoft.com/office/drawing/2014/main" id="{88CC5925-523A-7355-696A-BB25B172AB94}"/>
              </a:ext>
            </a:extLst>
          </p:cNvPr>
          <p:cNvSpPr>
            <a:spLocks noGrp="1"/>
          </p:cNvSpPr>
          <p:nvPr>
            <p:ph type="body" sz="quarter" idx="19"/>
          </p:nvPr>
        </p:nvSpPr>
        <p:spPr/>
        <p:txBody>
          <a:bodyPr/>
          <a:lstStyle/>
          <a:p>
            <a:r>
              <a:rPr lang="en-CA"/>
              <a:t>Windows Copilot is released as part of free update to Windows 11</a:t>
            </a:r>
          </a:p>
        </p:txBody>
      </p:sp>
      <p:sp>
        <p:nvSpPr>
          <p:cNvPr id="13" name="Text Placeholder 12">
            <a:extLst>
              <a:ext uri="{FF2B5EF4-FFF2-40B4-BE49-F238E27FC236}">
                <a16:creationId xmlns:a16="http://schemas.microsoft.com/office/drawing/2014/main" id="{831043DC-A859-0845-17EB-12D24C3239F9}"/>
              </a:ext>
            </a:extLst>
          </p:cNvPr>
          <p:cNvSpPr>
            <a:spLocks noGrp="1"/>
          </p:cNvSpPr>
          <p:nvPr>
            <p:ph type="body" sz="quarter" idx="20"/>
          </p:nvPr>
        </p:nvSpPr>
        <p:spPr>
          <a:xfrm>
            <a:off x="10058400" y="4114800"/>
            <a:ext cx="1816768" cy="466344"/>
          </a:xfrm>
        </p:spPr>
        <p:txBody>
          <a:bodyPr>
            <a:noAutofit/>
          </a:bodyPr>
          <a:lstStyle/>
          <a:p>
            <a:r>
              <a:rPr lang="en-CA" sz="2200"/>
              <a:t>Nov. 1, 2023</a:t>
            </a:r>
          </a:p>
        </p:txBody>
      </p:sp>
      <p:sp>
        <p:nvSpPr>
          <p:cNvPr id="14" name="Text Placeholder 13">
            <a:extLst>
              <a:ext uri="{FF2B5EF4-FFF2-40B4-BE49-F238E27FC236}">
                <a16:creationId xmlns:a16="http://schemas.microsoft.com/office/drawing/2014/main" id="{458F321D-3338-3C70-0F72-D19B5DC54981}"/>
              </a:ext>
            </a:extLst>
          </p:cNvPr>
          <p:cNvSpPr>
            <a:spLocks noGrp="1"/>
          </p:cNvSpPr>
          <p:nvPr>
            <p:ph type="body" sz="quarter" idx="21"/>
          </p:nvPr>
        </p:nvSpPr>
        <p:spPr/>
        <p:txBody>
          <a:bodyPr/>
          <a:lstStyle/>
          <a:p>
            <a:r>
              <a:rPr lang="en-CA"/>
              <a:t>Microsoft 365 Copilot is released for enterprise customers</a:t>
            </a:r>
          </a:p>
        </p:txBody>
      </p:sp>
      <p:pic>
        <p:nvPicPr>
          <p:cNvPr id="20" name="Picture Placeholder 19" descr="A black background with a black square&#10;&#10;Description automatically generated with medium confidence">
            <a:extLst>
              <a:ext uri="{FF2B5EF4-FFF2-40B4-BE49-F238E27FC236}">
                <a16:creationId xmlns:a16="http://schemas.microsoft.com/office/drawing/2014/main" id="{A96E4F74-87CD-4924-A6A1-AC861C53249F}"/>
              </a:ext>
            </a:extLst>
          </p:cNvPr>
          <p:cNvPicPr>
            <a:picLocks noGrp="1" noChangeAspect="1"/>
          </p:cNvPicPr>
          <p:nvPr>
            <p:ph type="pic" sz="quarter" idx="22"/>
          </p:nvPr>
        </p:nvPicPr>
        <p:blipFill>
          <a:blip r:embed="rId3"/>
          <a:srcRect l="559" r="559"/>
          <a:stretch>
            <a:fillRect/>
          </a:stretch>
        </p:blipFill>
        <p:spPr/>
      </p:pic>
      <p:pic>
        <p:nvPicPr>
          <p:cNvPr id="22" name="Picture Placeholder 21" descr="A logo in a white chat bubble&#10;&#10;Description automatically generated">
            <a:extLst>
              <a:ext uri="{FF2B5EF4-FFF2-40B4-BE49-F238E27FC236}">
                <a16:creationId xmlns:a16="http://schemas.microsoft.com/office/drawing/2014/main" id="{3490F463-2876-188D-D7B4-7EF9859DA346}"/>
              </a:ext>
            </a:extLst>
          </p:cNvPr>
          <p:cNvPicPr>
            <a:picLocks noGrp="1" noChangeAspect="1"/>
          </p:cNvPicPr>
          <p:nvPr>
            <p:ph type="pic" sz="quarter" idx="23"/>
          </p:nvPr>
        </p:nvPicPr>
        <p:blipFill>
          <a:blip r:embed="rId4"/>
          <a:srcRect l="806" r="806"/>
          <a:stretch>
            <a:fillRect/>
          </a:stretch>
        </p:blipFill>
        <p:spPr>
          <a:xfrm>
            <a:off x="3829181" y="3011109"/>
            <a:ext cx="621792" cy="621792"/>
          </a:xfrm>
        </p:spPr>
      </p:pic>
      <p:pic>
        <p:nvPicPr>
          <p:cNvPr id="30" name="Picture Placeholder 29" descr="A colorful squares on a black background&#10;&#10;Description automatically generated">
            <a:extLst>
              <a:ext uri="{FF2B5EF4-FFF2-40B4-BE49-F238E27FC236}">
                <a16:creationId xmlns:a16="http://schemas.microsoft.com/office/drawing/2014/main" id="{91B7BADA-E608-98ED-51E2-BDE9E907CC35}"/>
              </a:ext>
            </a:extLst>
          </p:cNvPr>
          <p:cNvPicPr>
            <a:picLocks noGrp="1" noChangeAspect="1"/>
          </p:cNvPicPr>
          <p:nvPr>
            <p:ph type="pic" sz="quarter" idx="24"/>
          </p:nvPr>
        </p:nvPicPr>
        <p:blipFill>
          <a:blip r:embed="rId5"/>
          <a:srcRect l="2528" r="2528"/>
          <a:stretch>
            <a:fillRect/>
          </a:stretch>
        </p:blipFill>
        <p:spPr/>
      </p:pic>
      <p:pic>
        <p:nvPicPr>
          <p:cNvPr id="24" name="Picture Placeholder 23" descr="A blue square with black border&#10;&#10;Description automatically generated">
            <a:extLst>
              <a:ext uri="{FF2B5EF4-FFF2-40B4-BE49-F238E27FC236}">
                <a16:creationId xmlns:a16="http://schemas.microsoft.com/office/drawing/2014/main" id="{0C6AAC23-9A5C-1559-8396-A3E5BDED2423}"/>
              </a:ext>
            </a:extLst>
          </p:cNvPr>
          <p:cNvPicPr>
            <a:picLocks noGrp="1" noChangeAspect="1"/>
          </p:cNvPicPr>
          <p:nvPr>
            <p:ph type="pic" sz="quarter" idx="25"/>
          </p:nvPr>
        </p:nvPicPr>
        <p:blipFill>
          <a:blip r:embed="rId6"/>
          <a:srcRect t="128" b="128"/>
          <a:stretch>
            <a:fillRect/>
          </a:stretch>
        </p:blipFill>
        <p:spPr/>
      </p:pic>
      <p:pic>
        <p:nvPicPr>
          <p:cNvPr id="28" name="Picture Placeholder 27" descr="A colorful squares on a black background&#10;&#10;Description automatically generated">
            <a:extLst>
              <a:ext uri="{FF2B5EF4-FFF2-40B4-BE49-F238E27FC236}">
                <a16:creationId xmlns:a16="http://schemas.microsoft.com/office/drawing/2014/main" id="{7611E3A0-21D9-7A60-5ECD-F0BCDF46FBC2}"/>
              </a:ext>
            </a:extLst>
          </p:cNvPr>
          <p:cNvPicPr>
            <a:picLocks noGrp="1" noChangeAspect="1"/>
          </p:cNvPicPr>
          <p:nvPr>
            <p:ph type="pic" sz="quarter" idx="26"/>
          </p:nvPr>
        </p:nvPicPr>
        <p:blipFill>
          <a:blip r:embed="rId5"/>
          <a:srcRect l="2528" r="2528"/>
          <a:stretch>
            <a:fillRect/>
          </a:stretch>
        </p:blipFill>
        <p:spPr/>
      </p:pic>
    </p:spTree>
    <p:extLst>
      <p:ext uri="{BB962C8B-B14F-4D97-AF65-F5344CB8AC3E}">
        <p14:creationId xmlns:p14="http://schemas.microsoft.com/office/powerpoint/2010/main" val="312763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02B00ABC-E57D-F2FE-8150-B2A45189F49A}"/>
              </a:ext>
            </a:extLst>
          </p:cNvPr>
          <p:cNvSpPr/>
          <p:nvPr/>
        </p:nvSpPr>
        <p:spPr>
          <a:xfrm>
            <a:off x="1314577" y="2515513"/>
            <a:ext cx="3280410" cy="3134090"/>
          </a:xfrm>
          <a:prstGeom prst="ellipse">
            <a:avLst/>
          </a:prstGeom>
          <a:solidFill>
            <a:srgbClr val="9EC9DA">
              <a:alpha val="8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CA">
                <a:solidFill>
                  <a:srgbClr val="102857"/>
                </a:solidFill>
                <a:latin typeface="Segoe UI Historic" panose="020B0502040204020203" pitchFamily="34" charset="0"/>
                <a:ea typeface="Segoe UI Historic" panose="020B0502040204020203" pitchFamily="34" charset="0"/>
                <a:cs typeface="Segoe UI Historic" panose="020B0502040204020203" pitchFamily="34" charset="0"/>
              </a:rPr>
              <a:t>Multimodal LLM that can accept image and text inputs and produce text outputs</a:t>
            </a:r>
          </a:p>
          <a:p>
            <a:pPr algn="ctr"/>
            <a:endParaRPr lang="en-CA">
              <a:solidFill>
                <a:srgbClr val="102857"/>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gn="ctr"/>
            <a:endParaRPr lang="en-CA">
              <a:solidFill>
                <a:srgbClr val="102857"/>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 name="Title 1">
            <a:extLst>
              <a:ext uri="{FF2B5EF4-FFF2-40B4-BE49-F238E27FC236}">
                <a16:creationId xmlns:a16="http://schemas.microsoft.com/office/drawing/2014/main" id="{7918D975-3EEC-3AF8-C121-3D7F8361FB8C}"/>
              </a:ext>
            </a:extLst>
          </p:cNvPr>
          <p:cNvSpPr>
            <a:spLocks noGrp="1"/>
          </p:cNvSpPr>
          <p:nvPr>
            <p:ph type="title"/>
          </p:nvPr>
        </p:nvSpPr>
        <p:spPr>
          <a:xfrm>
            <a:off x="1314576" y="997092"/>
            <a:ext cx="7006463" cy="787908"/>
          </a:xfrm>
        </p:spPr>
        <p:txBody>
          <a:bodyPr/>
          <a:lstStyle/>
          <a:p>
            <a:r>
              <a:rPr lang="en-CA"/>
              <a:t>Models copilot uses</a:t>
            </a:r>
          </a:p>
        </p:txBody>
      </p:sp>
      <p:sp>
        <p:nvSpPr>
          <p:cNvPr id="3" name="Text Placeholder 2">
            <a:extLst>
              <a:ext uri="{FF2B5EF4-FFF2-40B4-BE49-F238E27FC236}">
                <a16:creationId xmlns:a16="http://schemas.microsoft.com/office/drawing/2014/main" id="{97AA184D-E7C7-3105-04B0-A9772F7EDDBB}"/>
              </a:ext>
            </a:extLst>
          </p:cNvPr>
          <p:cNvSpPr>
            <a:spLocks noGrp="1"/>
          </p:cNvSpPr>
          <p:nvPr>
            <p:ph type="body" idx="1"/>
          </p:nvPr>
        </p:nvSpPr>
        <p:spPr>
          <a:xfrm>
            <a:off x="2413000" y="3059668"/>
            <a:ext cx="1083564" cy="369332"/>
          </a:xfrm>
        </p:spPr>
        <p:txBody>
          <a:bodyPr/>
          <a:lstStyle/>
          <a:p>
            <a:pPr algn="ctr"/>
            <a:r>
              <a:rPr lang="en-CA">
                <a:solidFill>
                  <a:srgbClr val="102857"/>
                </a:solidFill>
              </a:rPr>
              <a:t>GPT-4</a:t>
            </a:r>
          </a:p>
        </p:txBody>
      </p:sp>
      <p:sp>
        <p:nvSpPr>
          <p:cNvPr id="8" name="Slide Number Placeholder 7">
            <a:extLst>
              <a:ext uri="{FF2B5EF4-FFF2-40B4-BE49-F238E27FC236}">
                <a16:creationId xmlns:a16="http://schemas.microsoft.com/office/drawing/2014/main" id="{A387F828-F52C-DEC9-8BBB-C298191EBBB5}"/>
              </a:ext>
            </a:extLst>
          </p:cNvPr>
          <p:cNvSpPr>
            <a:spLocks noGrp="1"/>
          </p:cNvSpPr>
          <p:nvPr>
            <p:ph type="sldNum" sz="quarter" idx="12"/>
          </p:nvPr>
        </p:nvSpPr>
        <p:spPr/>
        <p:txBody>
          <a:bodyPr/>
          <a:lstStyle/>
          <a:p>
            <a:fld id="{294A09A9-5501-47C1-A89A-A340965A2BE2}" type="slidenum">
              <a:rPr lang="en-US" smtClean="0"/>
              <a:t>32</a:t>
            </a:fld>
            <a:endParaRPr lang="en-US"/>
          </a:p>
        </p:txBody>
      </p:sp>
      <p:sp>
        <p:nvSpPr>
          <p:cNvPr id="21" name="TextBox 20">
            <a:extLst>
              <a:ext uri="{FF2B5EF4-FFF2-40B4-BE49-F238E27FC236}">
                <a16:creationId xmlns:a16="http://schemas.microsoft.com/office/drawing/2014/main" id="{48C9D986-9DAB-93A3-DE48-E40268E1DD9B}"/>
              </a:ext>
            </a:extLst>
          </p:cNvPr>
          <p:cNvSpPr txBox="1"/>
          <p:nvPr/>
        </p:nvSpPr>
        <p:spPr>
          <a:xfrm>
            <a:off x="1314576" y="1785000"/>
            <a:ext cx="6445124" cy="400110"/>
          </a:xfrm>
          <a:prstGeom prst="rect">
            <a:avLst/>
          </a:prstGeom>
          <a:noFill/>
        </p:spPr>
        <p:txBody>
          <a:bodyPr wrap="square" rtlCol="0">
            <a:spAutoFit/>
          </a:bodyPr>
          <a:lstStyle/>
          <a:p>
            <a:r>
              <a:rPr lang="en-CA" sz="2000">
                <a:solidFill>
                  <a:schemeClr val="bg1"/>
                </a:solidFill>
              </a:rPr>
              <a:t>Private instances of OpenAI’s GPT-4 and DALL-E 3 models</a:t>
            </a:r>
          </a:p>
        </p:txBody>
      </p:sp>
      <p:sp>
        <p:nvSpPr>
          <p:cNvPr id="35" name="Oval 34">
            <a:extLst>
              <a:ext uri="{FF2B5EF4-FFF2-40B4-BE49-F238E27FC236}">
                <a16:creationId xmlns:a16="http://schemas.microsoft.com/office/drawing/2014/main" id="{A1960A30-0F1C-34A8-174B-426A5CFD9284}"/>
              </a:ext>
            </a:extLst>
          </p:cNvPr>
          <p:cNvSpPr/>
          <p:nvPr/>
        </p:nvSpPr>
        <p:spPr>
          <a:xfrm>
            <a:off x="5228591" y="2515513"/>
            <a:ext cx="3280410" cy="3134090"/>
          </a:xfrm>
          <a:prstGeom prst="ellipse">
            <a:avLst/>
          </a:prstGeom>
          <a:solidFill>
            <a:srgbClr val="9EC9DA">
              <a:alpha val="8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rgbClr val="102857"/>
                </a:solidFill>
                <a:latin typeface="Segoe UI Historic" panose="020B0502040204020203" pitchFamily="34" charset="0"/>
                <a:ea typeface="Segoe UI Historic" panose="020B0502040204020203" pitchFamily="34" charset="0"/>
                <a:cs typeface="Segoe UI Historic" panose="020B0502040204020203" pitchFamily="34" charset="0"/>
              </a:rPr>
              <a:t>Text-to-image model that can generate digital images from prompts</a:t>
            </a:r>
          </a:p>
        </p:txBody>
      </p:sp>
      <p:sp>
        <p:nvSpPr>
          <p:cNvPr id="38" name="Text Placeholder 2">
            <a:extLst>
              <a:ext uri="{FF2B5EF4-FFF2-40B4-BE49-F238E27FC236}">
                <a16:creationId xmlns:a16="http://schemas.microsoft.com/office/drawing/2014/main" id="{C1BFDA3C-E0D0-EFCD-DF70-EFCB08A6B54D}"/>
              </a:ext>
            </a:extLst>
          </p:cNvPr>
          <p:cNvSpPr txBox="1">
            <a:spLocks/>
          </p:cNvSpPr>
          <p:nvPr/>
        </p:nvSpPr>
        <p:spPr>
          <a:xfrm>
            <a:off x="6122607" y="3107069"/>
            <a:ext cx="1492378" cy="36441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CA">
                <a:solidFill>
                  <a:srgbClr val="102857"/>
                </a:solidFill>
              </a:rPr>
              <a:t>DALL-E 3</a:t>
            </a:r>
          </a:p>
        </p:txBody>
      </p:sp>
    </p:spTree>
    <p:extLst>
      <p:ext uri="{BB962C8B-B14F-4D97-AF65-F5344CB8AC3E}">
        <p14:creationId xmlns:p14="http://schemas.microsoft.com/office/powerpoint/2010/main" val="334708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25A3-7683-7F23-B7B1-8AB3DF46EA71}"/>
              </a:ext>
            </a:extLst>
          </p:cNvPr>
          <p:cNvSpPr>
            <a:spLocks noGrp="1"/>
          </p:cNvSpPr>
          <p:nvPr>
            <p:ph type="title"/>
          </p:nvPr>
        </p:nvSpPr>
        <p:spPr/>
        <p:txBody>
          <a:bodyPr/>
          <a:lstStyle/>
          <a:p>
            <a:r>
              <a:rPr lang="en-US"/>
              <a:t>process</a:t>
            </a:r>
          </a:p>
        </p:txBody>
      </p:sp>
      <p:pic>
        <p:nvPicPr>
          <p:cNvPr id="6" name="Content Placeholder 5" descr="image">
            <a:extLst>
              <a:ext uri="{FF2B5EF4-FFF2-40B4-BE49-F238E27FC236}">
                <a16:creationId xmlns:a16="http://schemas.microsoft.com/office/drawing/2014/main" id="{FA328095-0DE6-4344-A5C1-A829CFB299A0}"/>
              </a:ext>
            </a:extLst>
          </p:cNvPr>
          <p:cNvPicPr>
            <a:picLocks noGrp="1" noChangeAspect="1"/>
          </p:cNvPicPr>
          <p:nvPr>
            <p:ph idx="1"/>
          </p:nvPr>
        </p:nvPicPr>
        <p:blipFill>
          <a:blip r:embed="rId2"/>
          <a:stretch>
            <a:fillRect/>
          </a:stretch>
        </p:blipFill>
        <p:spPr>
          <a:xfrm>
            <a:off x="2960510" y="2212848"/>
            <a:ext cx="6441667" cy="3547872"/>
          </a:xfrm>
        </p:spPr>
      </p:pic>
      <p:sp>
        <p:nvSpPr>
          <p:cNvPr id="4" name="Slide Number Placeholder 3">
            <a:extLst>
              <a:ext uri="{FF2B5EF4-FFF2-40B4-BE49-F238E27FC236}">
                <a16:creationId xmlns:a16="http://schemas.microsoft.com/office/drawing/2014/main" id="{DB018C4C-3A36-C83C-5784-1861733CAC95}"/>
              </a:ext>
            </a:extLst>
          </p:cNvPr>
          <p:cNvSpPr>
            <a:spLocks noGrp="1"/>
          </p:cNvSpPr>
          <p:nvPr>
            <p:ph type="sldNum" sz="quarter" idx="11"/>
          </p:nvPr>
        </p:nvSpPr>
        <p:spPr/>
        <p:txBody>
          <a:bodyPr/>
          <a:lstStyle/>
          <a:p>
            <a:fld id="{294A09A9-5501-47C1-A89A-A340965A2BE2}" type="slidenum">
              <a:rPr lang="en-US" smtClean="0"/>
              <a:pPr/>
              <a:t>33</a:t>
            </a:fld>
            <a:endParaRPr lang="en-US"/>
          </a:p>
        </p:txBody>
      </p:sp>
    </p:spTree>
    <p:extLst>
      <p:ext uri="{BB962C8B-B14F-4D97-AF65-F5344CB8AC3E}">
        <p14:creationId xmlns:p14="http://schemas.microsoft.com/office/powerpoint/2010/main" val="3104154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34AF9656-8C11-96E3-92AD-5FF47033C819}"/>
              </a:ext>
            </a:extLst>
          </p:cNvPr>
          <p:cNvSpPr/>
          <p:nvPr/>
        </p:nvSpPr>
        <p:spPr>
          <a:xfrm>
            <a:off x="7808364" y="1979587"/>
            <a:ext cx="3252118" cy="3506813"/>
          </a:xfrm>
          <a:prstGeom prst="frame">
            <a:avLst>
              <a:gd name="adj1" fmla="val 3662"/>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 name="Title 1">
            <a:extLst>
              <a:ext uri="{FF2B5EF4-FFF2-40B4-BE49-F238E27FC236}">
                <a16:creationId xmlns:a16="http://schemas.microsoft.com/office/drawing/2014/main" id="{69F14410-4EE2-B16C-113B-2D0765384C74}"/>
              </a:ext>
            </a:extLst>
          </p:cNvPr>
          <p:cNvSpPr>
            <a:spLocks noGrp="1"/>
          </p:cNvSpPr>
          <p:nvPr>
            <p:ph type="title"/>
          </p:nvPr>
        </p:nvSpPr>
        <p:spPr/>
        <p:txBody>
          <a:bodyPr/>
          <a:lstStyle/>
          <a:p>
            <a:r>
              <a:rPr lang="en-CA"/>
              <a:t>Copilot versions</a:t>
            </a:r>
          </a:p>
        </p:txBody>
      </p:sp>
      <p:sp>
        <p:nvSpPr>
          <p:cNvPr id="3" name="Text Placeholder 2">
            <a:extLst>
              <a:ext uri="{FF2B5EF4-FFF2-40B4-BE49-F238E27FC236}">
                <a16:creationId xmlns:a16="http://schemas.microsoft.com/office/drawing/2014/main" id="{C2DDC847-77DE-2FF8-356D-74C2AF2F2F59}"/>
              </a:ext>
            </a:extLst>
          </p:cNvPr>
          <p:cNvSpPr>
            <a:spLocks noGrp="1"/>
          </p:cNvSpPr>
          <p:nvPr>
            <p:ph type="body" idx="1"/>
          </p:nvPr>
        </p:nvSpPr>
        <p:spPr/>
        <p:txBody>
          <a:bodyPr/>
          <a:lstStyle/>
          <a:p>
            <a:r>
              <a:rPr lang="en-CA">
                <a:cs typeface="Segoe UI"/>
              </a:rPr>
              <a:t>Windows 11 Copilot</a:t>
            </a:r>
            <a:endParaRPr lang="en-US"/>
          </a:p>
        </p:txBody>
      </p:sp>
      <p:sp>
        <p:nvSpPr>
          <p:cNvPr id="4" name="Content Placeholder 3">
            <a:extLst>
              <a:ext uri="{FF2B5EF4-FFF2-40B4-BE49-F238E27FC236}">
                <a16:creationId xmlns:a16="http://schemas.microsoft.com/office/drawing/2014/main" id="{2BF166FD-9EE4-1736-F281-28439CC9ABE0}"/>
              </a:ext>
            </a:extLst>
          </p:cNvPr>
          <p:cNvSpPr>
            <a:spLocks noGrp="1"/>
          </p:cNvSpPr>
          <p:nvPr>
            <p:ph sz="half" idx="2"/>
          </p:nvPr>
        </p:nvSpPr>
        <p:spPr/>
        <p:txBody>
          <a:bodyPr vert="horz" lIns="91440" tIns="45720" rIns="91440" bIns="45720" rtlCol="0" anchor="t">
            <a:normAutofit lnSpcReduction="10000"/>
          </a:bodyPr>
          <a:lstStyle/>
          <a:p>
            <a:r>
              <a:rPr lang="en-CA">
                <a:cs typeface="Segoe UI Light"/>
              </a:rPr>
              <a:t>Built into the Windows operating system</a:t>
            </a:r>
            <a:endParaRPr lang="en-US">
              <a:cs typeface="Segoe UI Light"/>
            </a:endParaRPr>
          </a:p>
          <a:p>
            <a:r>
              <a:rPr lang="en-CA">
                <a:cs typeface="Segoe UI Light"/>
              </a:rPr>
              <a:t>Free update for Windows 11 users</a:t>
            </a:r>
            <a:endParaRPr lang="en-US">
              <a:cs typeface="Segoe UI Light"/>
            </a:endParaRPr>
          </a:p>
          <a:p>
            <a:r>
              <a:rPr lang="en-CA">
                <a:cs typeface="Segoe UI Light"/>
              </a:rPr>
              <a:t>Sample tasks:</a:t>
            </a:r>
            <a:endParaRPr lang="en-US">
              <a:cs typeface="Segoe UI Light"/>
            </a:endParaRPr>
          </a:p>
          <a:p>
            <a:pPr lvl="1"/>
            <a:r>
              <a:rPr lang="en-CA">
                <a:cs typeface="Segoe UI Light"/>
              </a:rPr>
              <a:t>Open applications</a:t>
            </a:r>
            <a:endParaRPr lang="en-US">
              <a:cs typeface="Segoe UI Light"/>
            </a:endParaRPr>
          </a:p>
          <a:p>
            <a:pPr lvl="1"/>
            <a:r>
              <a:rPr lang="en-CA">
                <a:cs typeface="Segoe UI Light"/>
              </a:rPr>
              <a:t>Copy and paste</a:t>
            </a:r>
          </a:p>
          <a:p>
            <a:pPr lvl="1"/>
            <a:r>
              <a:rPr lang="en-CA">
                <a:cs typeface="Segoe UI Light"/>
              </a:rPr>
              <a:t>Take screenshots</a:t>
            </a:r>
          </a:p>
        </p:txBody>
      </p:sp>
      <p:sp>
        <p:nvSpPr>
          <p:cNvPr id="5" name="Text Placeholder 4">
            <a:extLst>
              <a:ext uri="{FF2B5EF4-FFF2-40B4-BE49-F238E27FC236}">
                <a16:creationId xmlns:a16="http://schemas.microsoft.com/office/drawing/2014/main" id="{C2C889C0-16DA-4406-D936-7F463FA3FFE5}"/>
              </a:ext>
            </a:extLst>
          </p:cNvPr>
          <p:cNvSpPr>
            <a:spLocks noGrp="1"/>
          </p:cNvSpPr>
          <p:nvPr>
            <p:ph type="body" sz="quarter" idx="3"/>
          </p:nvPr>
        </p:nvSpPr>
        <p:spPr>
          <a:xfrm>
            <a:off x="4619244" y="2185416"/>
            <a:ext cx="2953512" cy="493776"/>
          </a:xfrm>
        </p:spPr>
        <p:txBody>
          <a:bodyPr/>
          <a:lstStyle/>
          <a:p>
            <a:r>
              <a:rPr lang="en-CA">
                <a:cs typeface="Segoe UI"/>
              </a:rPr>
              <a:t>Bing Chat Enterprise</a:t>
            </a:r>
            <a:endParaRPr lang="en-US"/>
          </a:p>
        </p:txBody>
      </p:sp>
      <p:sp>
        <p:nvSpPr>
          <p:cNvPr id="6" name="Content Placeholder 5">
            <a:extLst>
              <a:ext uri="{FF2B5EF4-FFF2-40B4-BE49-F238E27FC236}">
                <a16:creationId xmlns:a16="http://schemas.microsoft.com/office/drawing/2014/main" id="{6447C040-6960-2AD0-8B4B-AB4C1B3A8A99}"/>
              </a:ext>
            </a:extLst>
          </p:cNvPr>
          <p:cNvSpPr>
            <a:spLocks noGrp="1"/>
          </p:cNvSpPr>
          <p:nvPr>
            <p:ph sz="quarter" idx="4"/>
          </p:nvPr>
        </p:nvSpPr>
        <p:spPr>
          <a:xfrm>
            <a:off x="4619244" y="2743200"/>
            <a:ext cx="2953512" cy="2578608"/>
          </a:xfrm>
        </p:spPr>
        <p:txBody>
          <a:bodyPr vert="horz" lIns="91440" tIns="45720" rIns="91440" bIns="45720" rtlCol="0" anchor="t">
            <a:normAutofit lnSpcReduction="10000"/>
          </a:bodyPr>
          <a:lstStyle/>
          <a:p>
            <a:r>
              <a:rPr lang="en-CA">
                <a:cs typeface="Segoe UI"/>
              </a:rPr>
              <a:t>Built into Microsoft Bing</a:t>
            </a:r>
          </a:p>
          <a:p>
            <a:r>
              <a:rPr lang="en-CA">
                <a:cs typeface="Segoe UI"/>
              </a:rPr>
              <a:t>Free in preview but will cost $5 USD per user per month (as a standalone product)</a:t>
            </a:r>
          </a:p>
          <a:p>
            <a:r>
              <a:rPr lang="en-CA">
                <a:cs typeface="Segoe UI"/>
              </a:rPr>
              <a:t>Sample tasks:</a:t>
            </a:r>
          </a:p>
          <a:p>
            <a:pPr lvl="1"/>
            <a:r>
              <a:rPr lang="en-CA">
                <a:cs typeface="Segoe UI"/>
              </a:rPr>
              <a:t>Query the web</a:t>
            </a:r>
          </a:p>
        </p:txBody>
      </p:sp>
      <p:sp>
        <p:nvSpPr>
          <p:cNvPr id="7" name="Slide Number Placeholder 6">
            <a:extLst>
              <a:ext uri="{FF2B5EF4-FFF2-40B4-BE49-F238E27FC236}">
                <a16:creationId xmlns:a16="http://schemas.microsoft.com/office/drawing/2014/main" id="{ECF49BF6-08C4-AB3C-B4BB-1FB15E436046}"/>
              </a:ext>
            </a:extLst>
          </p:cNvPr>
          <p:cNvSpPr>
            <a:spLocks noGrp="1"/>
          </p:cNvSpPr>
          <p:nvPr>
            <p:ph type="sldNum" sz="quarter" idx="12"/>
          </p:nvPr>
        </p:nvSpPr>
        <p:spPr/>
        <p:txBody>
          <a:bodyPr/>
          <a:lstStyle/>
          <a:p>
            <a:fld id="{294A09A9-5501-47C1-A89A-A340965A2BE2}" type="slidenum">
              <a:rPr lang="en-US" smtClean="0"/>
              <a:t>4</a:t>
            </a:fld>
            <a:endParaRPr lang="en-US"/>
          </a:p>
        </p:txBody>
      </p:sp>
      <p:sp>
        <p:nvSpPr>
          <p:cNvPr id="9" name="Text Placeholder 8">
            <a:extLst>
              <a:ext uri="{FF2B5EF4-FFF2-40B4-BE49-F238E27FC236}">
                <a16:creationId xmlns:a16="http://schemas.microsoft.com/office/drawing/2014/main" id="{C4D560EB-D975-DDB6-BCB4-D28A743974F8}"/>
              </a:ext>
            </a:extLst>
          </p:cNvPr>
          <p:cNvSpPr>
            <a:spLocks noGrp="1"/>
          </p:cNvSpPr>
          <p:nvPr>
            <p:ph type="body" sz="quarter" idx="13"/>
          </p:nvPr>
        </p:nvSpPr>
        <p:spPr/>
        <p:txBody>
          <a:bodyPr/>
          <a:lstStyle/>
          <a:p>
            <a:r>
              <a:rPr lang="en-CA"/>
              <a:t>Microsoft 365 Copilot</a:t>
            </a:r>
          </a:p>
        </p:txBody>
      </p:sp>
      <p:sp>
        <p:nvSpPr>
          <p:cNvPr id="10" name="Content Placeholder 9">
            <a:extLst>
              <a:ext uri="{FF2B5EF4-FFF2-40B4-BE49-F238E27FC236}">
                <a16:creationId xmlns:a16="http://schemas.microsoft.com/office/drawing/2014/main" id="{CDA1CF83-3948-2346-AB92-991E351C2603}"/>
              </a:ext>
            </a:extLst>
          </p:cNvPr>
          <p:cNvSpPr>
            <a:spLocks noGrp="1"/>
          </p:cNvSpPr>
          <p:nvPr>
            <p:ph sz="quarter" idx="14"/>
          </p:nvPr>
        </p:nvSpPr>
        <p:spPr/>
        <p:txBody>
          <a:bodyPr vert="horz" lIns="91440" tIns="45720" rIns="91440" bIns="45720" rtlCol="0" anchor="t">
            <a:noAutofit/>
          </a:bodyPr>
          <a:lstStyle/>
          <a:p>
            <a:r>
              <a:rPr lang="en-CA">
                <a:cs typeface="Segoe UI"/>
              </a:rPr>
              <a:t>Integrated into Microsoft 365 apps</a:t>
            </a:r>
          </a:p>
          <a:p>
            <a:r>
              <a:rPr lang="en-CA">
                <a:cs typeface="Segoe UI"/>
              </a:rPr>
              <a:t>$30 USD per user per month (only for enterprise customers)</a:t>
            </a:r>
          </a:p>
          <a:p>
            <a:r>
              <a:rPr lang="en-CA">
                <a:cs typeface="Segoe UI"/>
              </a:rPr>
              <a:t>Sample tasks:</a:t>
            </a:r>
          </a:p>
          <a:p>
            <a:pPr lvl="1"/>
            <a:r>
              <a:rPr lang="en-CA">
                <a:cs typeface="Segoe UI"/>
              </a:rPr>
              <a:t>Summarize documents</a:t>
            </a:r>
          </a:p>
          <a:p>
            <a:pPr lvl="1"/>
            <a:r>
              <a:rPr lang="en-CA">
                <a:cs typeface="Segoe UI"/>
              </a:rPr>
              <a:t>Draft emails</a:t>
            </a:r>
          </a:p>
        </p:txBody>
      </p:sp>
    </p:spTree>
    <p:extLst>
      <p:ext uri="{BB962C8B-B14F-4D97-AF65-F5344CB8AC3E}">
        <p14:creationId xmlns:p14="http://schemas.microsoft.com/office/powerpoint/2010/main" val="2183978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DDBE83-6EE2-7FB9-C281-5C1C8A9AF67C}"/>
              </a:ext>
            </a:extLst>
          </p:cNvPr>
          <p:cNvSpPr>
            <a:spLocks noGrp="1"/>
          </p:cNvSpPr>
          <p:nvPr>
            <p:ph type="sldNum" sz="quarter" idx="12"/>
          </p:nvPr>
        </p:nvSpPr>
        <p:spPr/>
        <p:txBody>
          <a:bodyPr/>
          <a:lstStyle/>
          <a:p>
            <a:fld id="{294A09A9-5501-47C1-A89A-A340965A2BE2}" type="slidenum">
              <a:rPr lang="en-US" smtClean="0"/>
              <a:t>5</a:t>
            </a:fld>
            <a:endParaRPr lang="en-US"/>
          </a:p>
        </p:txBody>
      </p:sp>
      <p:sp>
        <p:nvSpPr>
          <p:cNvPr id="6" name="Title 5">
            <a:extLst>
              <a:ext uri="{FF2B5EF4-FFF2-40B4-BE49-F238E27FC236}">
                <a16:creationId xmlns:a16="http://schemas.microsoft.com/office/drawing/2014/main" id="{A12DDD1D-2F7D-4FDB-1E8D-3313BC5C6E01}"/>
              </a:ext>
            </a:extLst>
          </p:cNvPr>
          <p:cNvSpPr>
            <a:spLocks noGrp="1"/>
          </p:cNvSpPr>
          <p:nvPr>
            <p:ph type="title"/>
          </p:nvPr>
        </p:nvSpPr>
        <p:spPr>
          <a:xfrm>
            <a:off x="689102" y="701267"/>
            <a:ext cx="10477500" cy="1069848"/>
          </a:xfrm>
        </p:spPr>
        <p:txBody>
          <a:bodyPr/>
          <a:lstStyle/>
          <a:p>
            <a:pPr algn="ctr"/>
            <a:r>
              <a:rPr lang="en-CA"/>
              <a:t>Microsoft copilot</a:t>
            </a:r>
          </a:p>
        </p:txBody>
      </p:sp>
      <p:pic>
        <p:nvPicPr>
          <p:cNvPr id="8" name="Picture 7" descr="A screenshot of a computer program&#10;&#10;Description automatically generated">
            <a:extLst>
              <a:ext uri="{FF2B5EF4-FFF2-40B4-BE49-F238E27FC236}">
                <a16:creationId xmlns:a16="http://schemas.microsoft.com/office/drawing/2014/main" id="{241AB406-7B4A-DEE6-E8DE-D29168CE14BD}"/>
              </a:ext>
            </a:extLst>
          </p:cNvPr>
          <p:cNvPicPr>
            <a:picLocks noChangeAspect="1"/>
          </p:cNvPicPr>
          <p:nvPr/>
        </p:nvPicPr>
        <p:blipFill>
          <a:blip r:embed="rId2"/>
          <a:stretch>
            <a:fillRect/>
          </a:stretch>
        </p:blipFill>
        <p:spPr>
          <a:xfrm>
            <a:off x="2051304" y="1759939"/>
            <a:ext cx="7753096" cy="4107476"/>
          </a:xfrm>
          <a:prstGeom prst="rect">
            <a:avLst/>
          </a:prstGeom>
        </p:spPr>
      </p:pic>
    </p:spTree>
    <p:extLst>
      <p:ext uri="{BB962C8B-B14F-4D97-AF65-F5344CB8AC3E}">
        <p14:creationId xmlns:p14="http://schemas.microsoft.com/office/powerpoint/2010/main" val="218852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2FFA-4A63-EDDB-FEA7-882826A29C80}"/>
              </a:ext>
            </a:extLst>
          </p:cNvPr>
          <p:cNvSpPr>
            <a:spLocks noGrp="1"/>
          </p:cNvSpPr>
          <p:nvPr>
            <p:ph type="title"/>
          </p:nvPr>
        </p:nvSpPr>
        <p:spPr>
          <a:xfrm>
            <a:off x="1078230" y="1033780"/>
            <a:ext cx="9893808" cy="779272"/>
          </a:xfrm>
        </p:spPr>
        <p:txBody>
          <a:bodyPr/>
          <a:lstStyle/>
          <a:p>
            <a:r>
              <a:rPr lang="en-CA"/>
              <a:t>implementation</a:t>
            </a:r>
          </a:p>
        </p:txBody>
      </p:sp>
      <p:sp>
        <p:nvSpPr>
          <p:cNvPr id="3" name="Content Placeholder 2">
            <a:extLst>
              <a:ext uri="{FF2B5EF4-FFF2-40B4-BE49-F238E27FC236}">
                <a16:creationId xmlns:a16="http://schemas.microsoft.com/office/drawing/2014/main" id="{CCE62A8F-C2CE-43E6-B87B-4A92E759BA9D}"/>
              </a:ext>
            </a:extLst>
          </p:cNvPr>
          <p:cNvSpPr>
            <a:spLocks noGrp="1"/>
          </p:cNvSpPr>
          <p:nvPr>
            <p:ph idx="1"/>
          </p:nvPr>
        </p:nvSpPr>
        <p:spPr>
          <a:xfrm>
            <a:off x="1357122" y="2187448"/>
            <a:ext cx="9614916" cy="3547872"/>
          </a:xfrm>
        </p:spPr>
        <p:txBody>
          <a:bodyPr/>
          <a:lstStyle/>
          <a:p>
            <a:pPr marL="0" indent="0">
              <a:buNone/>
            </a:pPr>
            <a:r>
              <a:rPr lang="en-CA" sz="2400"/>
              <a:t>Technical Requirements</a:t>
            </a:r>
          </a:p>
          <a:p>
            <a:pPr lvl="1"/>
            <a:r>
              <a:rPr lang="en-CA"/>
              <a:t>Have either Microsoft 365 E3 or E5 license</a:t>
            </a:r>
          </a:p>
          <a:p>
            <a:pPr lvl="1"/>
            <a:r>
              <a:rPr lang="en-CA"/>
              <a:t>Have an Azure Active Directory account</a:t>
            </a:r>
          </a:p>
          <a:p>
            <a:pPr lvl="1"/>
            <a:endParaRPr lang="en-CA"/>
          </a:p>
          <a:p>
            <a:pPr marL="0" indent="0">
              <a:buNone/>
            </a:pPr>
            <a:r>
              <a:rPr lang="en-CA" sz="2400"/>
              <a:t>Permissions and Content Management</a:t>
            </a:r>
          </a:p>
          <a:p>
            <a:pPr lvl="1"/>
            <a:r>
              <a:rPr lang="en-CA"/>
              <a:t>Share content with only the needed audience (avoid oversharing)</a:t>
            </a:r>
          </a:p>
          <a:p>
            <a:pPr lvl="1"/>
            <a:r>
              <a:rPr lang="en-CA"/>
              <a:t>Implement good data governance practices</a:t>
            </a:r>
          </a:p>
          <a:p>
            <a:endParaRPr lang="en-CA"/>
          </a:p>
        </p:txBody>
      </p:sp>
      <p:sp>
        <p:nvSpPr>
          <p:cNvPr id="4" name="Slide Number Placeholder 3">
            <a:extLst>
              <a:ext uri="{FF2B5EF4-FFF2-40B4-BE49-F238E27FC236}">
                <a16:creationId xmlns:a16="http://schemas.microsoft.com/office/drawing/2014/main" id="{15459D36-AA93-3E87-0791-5E15D39580CF}"/>
              </a:ext>
            </a:extLst>
          </p:cNvPr>
          <p:cNvSpPr>
            <a:spLocks noGrp="1"/>
          </p:cNvSpPr>
          <p:nvPr>
            <p:ph type="sldNum" sz="quarter" idx="11"/>
          </p:nvPr>
        </p:nvSpPr>
        <p:spPr/>
        <p:txBody>
          <a:bodyPr/>
          <a:lstStyle/>
          <a:p>
            <a:fld id="{294A09A9-5501-47C1-A89A-A340965A2BE2}" type="slidenum">
              <a:rPr lang="en-US" smtClean="0"/>
              <a:pPr/>
              <a:t>6</a:t>
            </a:fld>
            <a:endParaRPr lang="en-US"/>
          </a:p>
        </p:txBody>
      </p:sp>
    </p:spTree>
    <p:extLst>
      <p:ext uri="{BB962C8B-B14F-4D97-AF65-F5344CB8AC3E}">
        <p14:creationId xmlns:p14="http://schemas.microsoft.com/office/powerpoint/2010/main" val="97301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22B3-4CFE-20AB-D97B-7A09F67F3B5E}"/>
              </a:ext>
            </a:extLst>
          </p:cNvPr>
          <p:cNvSpPr>
            <a:spLocks noGrp="1"/>
          </p:cNvSpPr>
          <p:nvPr>
            <p:ph type="title"/>
          </p:nvPr>
        </p:nvSpPr>
        <p:spPr/>
        <p:txBody>
          <a:bodyPr/>
          <a:lstStyle/>
          <a:p>
            <a:r>
              <a:rPr lang="en-CA"/>
              <a:t>Description</a:t>
            </a:r>
          </a:p>
        </p:txBody>
      </p:sp>
      <p:sp>
        <p:nvSpPr>
          <p:cNvPr id="3" name="Text Placeholder 2">
            <a:extLst>
              <a:ext uri="{FF2B5EF4-FFF2-40B4-BE49-F238E27FC236}">
                <a16:creationId xmlns:a16="http://schemas.microsoft.com/office/drawing/2014/main" id="{27A1DCF3-C4DA-6935-BA3C-8BC9E31B258E}"/>
              </a:ext>
            </a:extLst>
          </p:cNvPr>
          <p:cNvSpPr>
            <a:spLocks noGrp="1"/>
          </p:cNvSpPr>
          <p:nvPr>
            <p:ph type="body" idx="1"/>
          </p:nvPr>
        </p:nvSpPr>
        <p:spPr/>
        <p:txBody>
          <a:bodyPr/>
          <a:lstStyle/>
          <a:p>
            <a:r>
              <a:rPr lang="en-CA"/>
              <a:t>What is it?</a:t>
            </a:r>
            <a:br>
              <a:rPr lang="en-CA"/>
            </a:br>
            <a:r>
              <a:rPr lang="en-CA"/>
              <a:t>How does it work?</a:t>
            </a:r>
          </a:p>
        </p:txBody>
      </p:sp>
    </p:spTree>
    <p:extLst>
      <p:ext uri="{BB962C8B-B14F-4D97-AF65-F5344CB8AC3E}">
        <p14:creationId xmlns:p14="http://schemas.microsoft.com/office/powerpoint/2010/main" val="1033050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6719-44AE-08C3-E669-BDD356F7BC10}"/>
              </a:ext>
            </a:extLst>
          </p:cNvPr>
          <p:cNvSpPr>
            <a:spLocks noGrp="1"/>
          </p:cNvSpPr>
          <p:nvPr>
            <p:ph type="title"/>
          </p:nvPr>
        </p:nvSpPr>
        <p:spPr>
          <a:xfrm>
            <a:off x="1321426" y="941832"/>
            <a:ext cx="6020308" cy="1069848"/>
          </a:xfrm>
        </p:spPr>
        <p:txBody>
          <a:bodyPr/>
          <a:lstStyle/>
          <a:p>
            <a:r>
              <a:rPr lang="en-CA"/>
              <a:t>What is copilot?</a:t>
            </a:r>
          </a:p>
        </p:txBody>
      </p:sp>
      <p:sp>
        <p:nvSpPr>
          <p:cNvPr id="4" name="Slide Number Placeholder 3">
            <a:extLst>
              <a:ext uri="{FF2B5EF4-FFF2-40B4-BE49-F238E27FC236}">
                <a16:creationId xmlns:a16="http://schemas.microsoft.com/office/drawing/2014/main" id="{37E8D3CB-EE0E-42B5-0930-67DE7035BBC4}"/>
              </a:ext>
            </a:extLst>
          </p:cNvPr>
          <p:cNvSpPr>
            <a:spLocks noGrp="1"/>
          </p:cNvSpPr>
          <p:nvPr>
            <p:ph type="sldNum" sz="quarter" idx="12"/>
          </p:nvPr>
        </p:nvSpPr>
        <p:spPr/>
        <p:txBody>
          <a:bodyPr/>
          <a:lstStyle/>
          <a:p>
            <a:fld id="{294A09A9-5501-47C1-A89A-A340965A2BE2}" type="slidenum">
              <a:rPr lang="en-US" smtClean="0"/>
              <a:t>8</a:t>
            </a:fld>
            <a:endParaRPr lang="en-US"/>
          </a:p>
        </p:txBody>
      </p:sp>
      <p:sp>
        <p:nvSpPr>
          <p:cNvPr id="5" name="Content Placeholder 2">
            <a:extLst>
              <a:ext uri="{FF2B5EF4-FFF2-40B4-BE49-F238E27FC236}">
                <a16:creationId xmlns:a16="http://schemas.microsoft.com/office/drawing/2014/main" id="{D7765F10-C723-22CF-1A93-3507885EB91C}"/>
              </a:ext>
            </a:extLst>
          </p:cNvPr>
          <p:cNvSpPr txBox="1">
            <a:spLocks/>
          </p:cNvSpPr>
          <p:nvPr/>
        </p:nvSpPr>
        <p:spPr>
          <a:xfrm>
            <a:off x="1321426" y="2011680"/>
            <a:ext cx="8863975" cy="3627120"/>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a:latin typeface="Segoe UI Light" panose="020B0502040204020203" pitchFamily="34" charset="0"/>
                <a:cs typeface="Segoe UI Light" panose="020B0502040204020203" pitchFamily="34" charset="0"/>
              </a:rPr>
              <a:t>Copilot is an AI assistant for Microsoft 365 applications and services:</a:t>
            </a:r>
          </a:p>
          <a:p>
            <a:pPr marL="457200" indent="-457200">
              <a:lnSpc>
                <a:spcPct val="150000"/>
              </a:lnSpc>
            </a:pPr>
            <a:r>
              <a:rPr lang="en-US" sz="2400">
                <a:latin typeface="Segoe UI Light" panose="020B0502040204020203" pitchFamily="34" charset="0"/>
                <a:cs typeface="Segoe UI Light" panose="020B0502040204020203" pitchFamily="34" charset="0"/>
              </a:rPr>
              <a:t>Works across apps to incorporate relevant data into helpful results</a:t>
            </a:r>
          </a:p>
          <a:p>
            <a:pPr marL="457200" indent="-457200">
              <a:lnSpc>
                <a:spcPct val="150000"/>
              </a:lnSpc>
            </a:pPr>
            <a:r>
              <a:rPr lang="en-US" sz="2400">
                <a:latin typeface="Segoe UI Light" panose="020B0502040204020203" pitchFamily="34" charset="0"/>
                <a:cs typeface="Segoe UI Light" panose="020B0502040204020203" pitchFamily="34" charset="0"/>
              </a:rPr>
              <a:t>Tool to help automate day-to-day tasks</a:t>
            </a:r>
          </a:p>
          <a:p>
            <a:pPr marL="457200" indent="-457200">
              <a:lnSpc>
                <a:spcPct val="150000"/>
              </a:lnSpc>
            </a:pPr>
            <a:r>
              <a:rPr lang="en-US" sz="2400">
                <a:latin typeface="Segoe UI Light" panose="020B0502040204020203" pitchFamily="34" charset="0"/>
                <a:cs typeface="Segoe UI Light" panose="020B0502040204020203" pitchFamily="34" charset="0"/>
              </a:rPr>
              <a:t>Marketed with a focus on increasing productivity</a:t>
            </a:r>
          </a:p>
        </p:txBody>
      </p:sp>
      <p:pic>
        <p:nvPicPr>
          <p:cNvPr id="8" name="Picture 7" descr="A screen shot of a cell phone&#10;&#10;Description automatically generated">
            <a:extLst>
              <a:ext uri="{FF2B5EF4-FFF2-40B4-BE49-F238E27FC236}">
                <a16:creationId xmlns:a16="http://schemas.microsoft.com/office/drawing/2014/main" id="{9906D13F-5C17-8597-295A-92BD720ADBB1}"/>
              </a:ext>
            </a:extLst>
          </p:cNvPr>
          <p:cNvPicPr>
            <a:picLocks noChangeAspect="1"/>
          </p:cNvPicPr>
          <p:nvPr/>
        </p:nvPicPr>
        <p:blipFill rotWithShape="1">
          <a:blip r:embed="rId3"/>
          <a:srcRect l="24103" t="26448" r="25229"/>
          <a:stretch/>
        </p:blipFill>
        <p:spPr>
          <a:xfrm>
            <a:off x="9098924" y="5232654"/>
            <a:ext cx="1771650" cy="1625346"/>
          </a:xfrm>
          <a:prstGeom prst="rect">
            <a:avLst/>
          </a:prstGeom>
        </p:spPr>
      </p:pic>
    </p:spTree>
    <p:extLst>
      <p:ext uri="{BB962C8B-B14F-4D97-AF65-F5344CB8AC3E}">
        <p14:creationId xmlns:p14="http://schemas.microsoft.com/office/powerpoint/2010/main" val="2728055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0F5D-7F26-BA05-9D13-AF0A00664F9B}"/>
              </a:ext>
            </a:extLst>
          </p:cNvPr>
          <p:cNvSpPr>
            <a:spLocks noGrp="1"/>
          </p:cNvSpPr>
          <p:nvPr>
            <p:ph type="title"/>
          </p:nvPr>
        </p:nvSpPr>
        <p:spPr>
          <a:xfrm>
            <a:off x="1545336" y="1069392"/>
            <a:ext cx="6442964" cy="724408"/>
          </a:xfrm>
        </p:spPr>
        <p:txBody>
          <a:bodyPr/>
          <a:lstStyle/>
          <a:p>
            <a:r>
              <a:rPr lang="en-CA"/>
              <a:t>How does it work?</a:t>
            </a:r>
          </a:p>
        </p:txBody>
      </p:sp>
      <p:pic>
        <p:nvPicPr>
          <p:cNvPr id="11" name="Online Media 10" title="The Copilot System: Explained by Microsoft">
            <a:hlinkClick r:id="" action="ppaction://media"/>
            <a:extLst>
              <a:ext uri="{FF2B5EF4-FFF2-40B4-BE49-F238E27FC236}">
                <a16:creationId xmlns:a16="http://schemas.microsoft.com/office/drawing/2014/main" id="{2D216686-B0DB-DBFF-3807-38F955AF128C}"/>
              </a:ext>
            </a:extLst>
          </p:cNvPr>
          <p:cNvPicPr>
            <a:picLocks noGrp="1" noRot="1" noChangeAspect="1"/>
          </p:cNvPicPr>
          <p:nvPr>
            <p:ph sz="half" idx="2"/>
            <a:videoFile r:link="rId1"/>
          </p:nvPr>
        </p:nvPicPr>
        <p:blipFill>
          <a:blip r:embed="rId4"/>
          <a:stretch>
            <a:fillRect/>
          </a:stretch>
        </p:blipFill>
        <p:spPr>
          <a:xfrm>
            <a:off x="1545336" y="2092948"/>
            <a:ext cx="6540367" cy="3695660"/>
          </a:xfrm>
          <a:prstGeom prst="rect">
            <a:avLst/>
          </a:prstGeom>
        </p:spPr>
      </p:pic>
      <p:sp>
        <p:nvSpPr>
          <p:cNvPr id="7" name="Slide Number Placeholder 6">
            <a:extLst>
              <a:ext uri="{FF2B5EF4-FFF2-40B4-BE49-F238E27FC236}">
                <a16:creationId xmlns:a16="http://schemas.microsoft.com/office/drawing/2014/main" id="{D1C7C504-55B9-CB83-5290-EABAD4C43718}"/>
              </a:ext>
            </a:extLst>
          </p:cNvPr>
          <p:cNvSpPr>
            <a:spLocks noGrp="1"/>
          </p:cNvSpPr>
          <p:nvPr>
            <p:ph type="sldNum" sz="quarter" idx="12"/>
          </p:nvPr>
        </p:nvSpPr>
        <p:spPr/>
        <p:txBody>
          <a:bodyPr/>
          <a:lstStyle/>
          <a:p>
            <a:fld id="{294A09A9-5501-47C1-A89A-A340965A2BE2}" type="slidenum">
              <a:rPr lang="en-US" smtClean="0"/>
              <a:t>9</a:t>
            </a:fld>
            <a:endParaRPr lang="en-US"/>
          </a:p>
        </p:txBody>
      </p:sp>
      <p:sp>
        <p:nvSpPr>
          <p:cNvPr id="10" name="Content Placeholder 9">
            <a:extLst>
              <a:ext uri="{FF2B5EF4-FFF2-40B4-BE49-F238E27FC236}">
                <a16:creationId xmlns:a16="http://schemas.microsoft.com/office/drawing/2014/main" id="{E7B44ED7-25BD-17FC-A62C-BCBA858DFAD8}"/>
              </a:ext>
            </a:extLst>
          </p:cNvPr>
          <p:cNvSpPr>
            <a:spLocks noGrp="1"/>
          </p:cNvSpPr>
          <p:nvPr>
            <p:ph sz="quarter" idx="14"/>
          </p:nvPr>
        </p:nvSpPr>
        <p:spPr>
          <a:xfrm>
            <a:off x="8428056" y="2092948"/>
            <a:ext cx="3128943" cy="3787152"/>
          </a:xfrm>
        </p:spPr>
        <p:txBody>
          <a:bodyPr/>
          <a:lstStyle/>
          <a:p>
            <a:pPr marL="457200" indent="-457200">
              <a:lnSpc>
                <a:spcPct val="150000"/>
              </a:lnSpc>
            </a:pPr>
            <a:r>
              <a:rPr lang="en-US" sz="1800">
                <a:latin typeface="Segoe UI Light" panose="020B0502040204020203" pitchFamily="34" charset="0"/>
                <a:cs typeface="Segoe UI Light" panose="020B0502040204020203" pitchFamily="34" charset="0"/>
              </a:rPr>
              <a:t>Combines LLM with data generated by applications</a:t>
            </a:r>
          </a:p>
          <a:p>
            <a:pPr marL="457200" indent="-457200">
              <a:lnSpc>
                <a:spcPct val="150000"/>
              </a:lnSpc>
            </a:pPr>
            <a:r>
              <a:rPr lang="en-US" sz="1800">
                <a:latin typeface="Segoe UI Light" panose="020B0502040204020203" pitchFamily="34" charset="0"/>
                <a:cs typeface="Segoe UI Light" panose="020B0502040204020203" pitchFamily="34" charset="0"/>
              </a:rPr>
              <a:t>Incorporates Microsoft Graph (an API platform) to modify user inputs and improve outputs from LLM</a:t>
            </a:r>
          </a:p>
          <a:p>
            <a:endParaRPr lang="en-CA"/>
          </a:p>
        </p:txBody>
      </p:sp>
    </p:spTree>
    <p:extLst>
      <p:ext uri="{BB962C8B-B14F-4D97-AF65-F5344CB8AC3E}">
        <p14:creationId xmlns:p14="http://schemas.microsoft.com/office/powerpoint/2010/main" val="34009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4A3FD6-E6BF-490E-B6B4-6A011394B0EB}">
  <ds:schemaRefs>
    <ds:schemaRef ds:uri="http://purl.org/dc/dcmitype/"/>
    <ds:schemaRef ds:uri="http://schemas.microsoft.com/sharepoint/v3"/>
    <ds:schemaRef ds:uri="230e9df3-be65-4c73-a93b-d1236ebd677e"/>
    <ds:schemaRef ds:uri="http://purl.org/dc/terms/"/>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71af3243-3dd4-4a8d-8c0d-dd76da1f02a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3C4A95C-9007-4EA6-944B-306B6F2A0100}">
  <ds:schemaRefs>
    <ds:schemaRef ds:uri="http://schemas.microsoft.com/sharepoint/v3/contenttype/forms"/>
  </ds:schemaRefs>
</ds:datastoreItem>
</file>

<file path=customXml/itemProps3.xml><?xml version="1.0" encoding="utf-8"?>
<ds:datastoreItem xmlns:ds="http://schemas.openxmlformats.org/officeDocument/2006/customXml" ds:itemID="{62CF8670-35D1-4455-AC7A-762B7388BE2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2215</Words>
  <Application>Microsoft Office PowerPoint</Application>
  <PresentationFormat>Widescreen</PresentationFormat>
  <Paragraphs>317</Paragraphs>
  <Slides>33</Slides>
  <Notes>26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Courier New</vt:lpstr>
      <vt:lpstr>Segoe UI</vt:lpstr>
      <vt:lpstr>Segoe UI Historic</vt:lpstr>
      <vt:lpstr>Segoe UI Light</vt:lpstr>
      <vt:lpstr>Tw Cen MT</vt:lpstr>
      <vt:lpstr>Office Theme</vt:lpstr>
      <vt:lpstr>MICROSOFT COPILOT</vt:lpstr>
      <vt:lpstr>Topics</vt:lpstr>
      <vt:lpstr>INTRODUCTION</vt:lpstr>
      <vt:lpstr>Copilot versions</vt:lpstr>
      <vt:lpstr>Microsoft copilot</vt:lpstr>
      <vt:lpstr>implementation</vt:lpstr>
      <vt:lpstr>Description</vt:lpstr>
      <vt:lpstr>What is copilot?</vt:lpstr>
      <vt:lpstr>How does it work?</vt:lpstr>
      <vt:lpstr>capabilities</vt:lpstr>
      <vt:lpstr>In windows 11</vt:lpstr>
      <vt:lpstr>Word</vt:lpstr>
      <vt:lpstr>Teams</vt:lpstr>
      <vt:lpstr>Outlook</vt:lpstr>
      <vt:lpstr>Powerpoint</vt:lpstr>
      <vt:lpstr>excel</vt:lpstr>
      <vt:lpstr>Power BI</vt:lpstr>
      <vt:lpstr>365 chat/Business chat</vt:lpstr>
      <vt:lpstr>Copilot versus chatgpt</vt:lpstr>
      <vt:lpstr>comparison</vt:lpstr>
      <vt:lpstr>Privacy &amp; Security</vt:lpstr>
      <vt:lpstr>Data</vt:lpstr>
      <vt:lpstr>copyright</vt:lpstr>
      <vt:lpstr>Server locations</vt:lpstr>
      <vt:lpstr>Risks &amp; concerns</vt:lpstr>
      <vt:lpstr>Conclusion</vt:lpstr>
      <vt:lpstr>Recommendation</vt:lpstr>
      <vt:lpstr>Appendix</vt:lpstr>
      <vt:lpstr>Regulatory compliance</vt:lpstr>
      <vt:lpstr>EU Data boundary</vt:lpstr>
      <vt:lpstr>copilot timeline</vt:lpstr>
      <vt:lpstr>Models copilot uses</vt:lpstr>
      <vt:lpstr>process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INVESTING &amp; TRADING</dc:title>
  <dc:creator/>
  <cp:lastModifiedBy>Prazuch, Karolina (HC/SC)</cp:lastModifiedBy>
  <cp:revision>1</cp:revision>
  <dcterms:created xsi:type="dcterms:W3CDTF">2023-09-26T17:35:17Z</dcterms:created>
  <dcterms:modified xsi:type="dcterms:W3CDTF">2023-10-10T15:03:51Z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